
<file path=[Content_Types].xml><?xml version="1.0" encoding="utf-8"?>
<Types xmlns="http://schemas.openxmlformats.org/package/2006/content-types">
  <Default Extension="png" ContentType="image/png"/>
  <Default Extension="jpeg" ContentType="image/jpeg"/>
  <Default Extension="wmf" ContentType="image/x-wmf"/>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handoutMasterIdLst>
    <p:handoutMasterId r:id="rId20"/>
  </p:handoutMasterIdLst>
  <p:sldIdLst>
    <p:sldId id="256" r:id="rId2"/>
    <p:sldId id="258" r:id="rId3"/>
    <p:sldId id="259" r:id="rId4"/>
    <p:sldId id="260" r:id="rId5"/>
    <p:sldId id="281" r:id="rId6"/>
    <p:sldId id="284" r:id="rId7"/>
    <p:sldId id="261" r:id="rId8"/>
    <p:sldId id="266" r:id="rId9"/>
    <p:sldId id="262" r:id="rId10"/>
    <p:sldId id="282" r:id="rId11"/>
    <p:sldId id="283" r:id="rId12"/>
    <p:sldId id="263" r:id="rId13"/>
    <p:sldId id="278" r:id="rId14"/>
    <p:sldId id="279" r:id="rId15"/>
    <p:sldId id="272" r:id="rId16"/>
    <p:sldId id="273" r:id="rId17"/>
    <p:sldId id="285" r:id="rId18"/>
    <p:sldId id="265" r:id="rId1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137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BE36786-6388-4F68-8231-1383C7E7A8D4}" type="datetimeFigureOut">
              <a:rPr lang="en-GB" smtClean="0"/>
              <a:t>17/09/2024</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713537B-3B1C-49DE-BA52-807B67098ADA}" type="slidenum">
              <a:rPr lang="en-GB" smtClean="0"/>
              <a:t>‹#›</a:t>
            </a:fld>
            <a:endParaRPr lang="en-GB"/>
          </a:p>
        </p:txBody>
      </p:sp>
    </p:spTree>
    <p:extLst>
      <p:ext uri="{BB962C8B-B14F-4D97-AF65-F5344CB8AC3E}">
        <p14:creationId xmlns:p14="http://schemas.microsoft.com/office/powerpoint/2010/main" val="402768322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90B7C02-F11B-4D5F-9361-381D720D1843}" type="slidenum">
              <a:rPr lang="en-GB" smtClean="0"/>
              <a:pPr/>
              <a:t>‹#›</a:t>
            </a:fld>
            <a:endParaRPr lang="en-GB" dirty="0"/>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90B7C02-F11B-4D5F-9361-381D720D1843}" type="slidenum">
              <a:rPr lang="en-GB" smtClean="0"/>
              <a:pPr/>
              <a:t>‹#›</a:t>
            </a:fld>
            <a:endParaRPr lang="en-GB" dirty="0"/>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90B7C02-F11B-4D5F-9361-381D720D1843}" type="slidenum">
              <a:rPr lang="en-GB" smtClean="0"/>
              <a:pPr/>
              <a:t>‹#›</a:t>
            </a:fld>
            <a:endParaRPr lang="en-GB" dirty="0"/>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90B7C02-F11B-4D5F-9361-381D720D1843}" type="slidenum">
              <a:rPr lang="en-GB" smtClean="0"/>
              <a:pPr/>
              <a:t>‹#›</a:t>
            </a:fld>
            <a:endParaRPr lang="en-GB" dirty="0"/>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95405B-023F-401C-9CF7-0B670EE8C881}" type="datetimeFigureOut">
              <a:rPr lang="en-GB" smtClean="0"/>
              <a:pPr/>
              <a:t>17/09/2024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90B7C02-F11B-4D5F-9361-381D720D1843}" type="slidenum">
              <a:rPr lang="en-GB" smtClean="0"/>
              <a:pPr/>
              <a:t>‹#›</a:t>
            </a:fld>
            <a:endParaRPr lang="en-GB" dirty="0"/>
          </a:p>
        </p:txBody>
      </p:sp>
    </p:spTree>
  </p:cSld>
  <p:clrMapOvr>
    <a:masterClrMapping/>
  </p:clrMapOvr>
  <p:transition spd="slow">
    <p:wipe dir="d"/>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Rectangle 2"/>
          <p:cNvSpPr>
            <a:spLocks noGrp="1" noChangeArrowheads="1"/>
          </p:cNvSpPr>
          <p:nvPr>
            <p:ph type="ftr" sz="quarter" idx="10"/>
          </p:nvPr>
        </p:nvSpPr>
        <p:spPr>
          <a:ln/>
        </p:spPr>
        <p:txBody>
          <a:bodyPr/>
          <a:lstStyle>
            <a:lvl1pPr>
              <a:defRPr/>
            </a:lvl1pPr>
          </a:lstStyle>
          <a:p>
            <a:pPr>
              <a:defRPr/>
            </a:pPr>
            <a:endParaRPr lang="en-GB"/>
          </a:p>
        </p:txBody>
      </p:sp>
      <p:sp>
        <p:nvSpPr>
          <p:cNvPr id="7" name="Rectangle 3"/>
          <p:cNvSpPr>
            <a:spLocks noGrp="1" noChangeArrowheads="1"/>
          </p:cNvSpPr>
          <p:nvPr>
            <p:ph type="sldNum" sz="quarter" idx="11"/>
          </p:nvPr>
        </p:nvSpPr>
        <p:spPr>
          <a:ln/>
        </p:spPr>
        <p:txBody>
          <a:bodyPr/>
          <a:lstStyle>
            <a:lvl1pPr>
              <a:defRPr/>
            </a:lvl1pPr>
          </a:lstStyle>
          <a:p>
            <a:pPr>
              <a:defRPr/>
            </a:pPr>
            <a:fld id="{2E6C7A63-AE49-4516-9ABA-E9ECDC310B97}" type="slidenum">
              <a:rPr lang="en-GB"/>
              <a:pPr>
                <a:defRPr/>
              </a:pPr>
              <a:t>‹#›</a:t>
            </a:fld>
            <a:endParaRPr lang="en-GB"/>
          </a:p>
        </p:txBody>
      </p:sp>
      <p:sp>
        <p:nvSpPr>
          <p:cNvPr id="8" name="Rectangle 16"/>
          <p:cNvSpPr>
            <a:spLocks noGrp="1" noChangeArrowheads="1"/>
          </p:cNvSpPr>
          <p:nvPr>
            <p:ph type="dt" sz="half" idx="12"/>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127022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B695405B-023F-401C-9CF7-0B670EE8C881}" type="datetimeFigureOut">
              <a:rPr lang="en-GB" smtClean="0"/>
              <a:pPr/>
              <a:t>17/09/2024</a:t>
            </a:fld>
            <a:endParaRPr lang="en-GB" dirty="0"/>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GB" dirty="0"/>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F90B7C02-F11B-4D5F-9361-381D720D1843}" type="slidenum">
              <a:rPr lang="en-GB" smtClean="0"/>
              <a:pPr/>
              <a:t>‹#›</a:t>
            </a:fld>
            <a:endParaRPr lang="en-GB" dirty="0"/>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Lst>
  <p:transition spd="slow">
    <p:wipe dir="d"/>
  </p:transition>
  <p:timing>
    <p:tnLst>
      <p:par>
        <p:cTn id="1" dur="indefinite" restart="never" nodeType="tmRoot"/>
      </p:par>
    </p:tnLst>
  </p:timing>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solidFill>
                  <a:schemeClr val="tx1"/>
                </a:solidFill>
              </a:rPr>
              <a:t>Year 6</a:t>
            </a:r>
            <a:endParaRPr lang="en-GB" dirty="0">
              <a:solidFill>
                <a:schemeClr val="tx1"/>
              </a:solidFill>
            </a:endParaRPr>
          </a:p>
        </p:txBody>
      </p:sp>
      <p:sp>
        <p:nvSpPr>
          <p:cNvPr id="3" name="Subtitle 2"/>
          <p:cNvSpPr>
            <a:spLocks noGrp="1"/>
          </p:cNvSpPr>
          <p:nvPr>
            <p:ph type="subTitle" idx="1"/>
          </p:nvPr>
        </p:nvSpPr>
        <p:spPr/>
        <p:txBody>
          <a:bodyPr/>
          <a:lstStyle/>
          <a:p>
            <a:r>
              <a:rPr lang="en-GB" dirty="0" smtClean="0"/>
              <a:t>September 2024– July 2025</a:t>
            </a:r>
            <a:endParaRPr lang="en-GB" dirty="0"/>
          </a:p>
        </p:txBody>
      </p:sp>
      <p:pic>
        <p:nvPicPr>
          <p:cNvPr id="2051" name="Picture 3" descr="C:\Users\Dephead\Downloads\White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260648"/>
            <a:ext cx="2636912" cy="2636912"/>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slow">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6781800" cy="1600200"/>
          </a:xfrm>
        </p:spPr>
        <p:txBody>
          <a:bodyPr/>
          <a:lstStyle/>
          <a:p>
            <a:r>
              <a:rPr lang="en-GB" dirty="0" smtClean="0"/>
              <a:t>The team!</a:t>
            </a:r>
            <a:endParaRPr lang="en-GB" dirty="0"/>
          </a:p>
        </p:txBody>
      </p:sp>
      <p:sp>
        <p:nvSpPr>
          <p:cNvPr id="3" name="Content Placeholder 2"/>
          <p:cNvSpPr>
            <a:spLocks noGrp="1"/>
          </p:cNvSpPr>
          <p:nvPr>
            <p:ph idx="1"/>
          </p:nvPr>
        </p:nvSpPr>
        <p:spPr>
          <a:xfrm>
            <a:off x="487288" y="2132856"/>
            <a:ext cx="8229600" cy="4389120"/>
          </a:xfrm>
        </p:spPr>
        <p:txBody>
          <a:bodyPr/>
          <a:lstStyle/>
          <a:p>
            <a:r>
              <a:rPr lang="en-GB" dirty="0" smtClean="0"/>
              <a:t>Mrs </a:t>
            </a:r>
            <a:r>
              <a:rPr lang="en-GB" dirty="0" err="1" smtClean="0"/>
              <a:t>Brunton</a:t>
            </a:r>
            <a:r>
              <a:rPr lang="en-GB" dirty="0" smtClean="0"/>
              <a:t> and Miss Ashford are class teachers for Linden.</a:t>
            </a:r>
          </a:p>
          <a:p>
            <a:r>
              <a:rPr lang="en-GB" dirty="0" smtClean="0"/>
              <a:t>Mrs </a:t>
            </a:r>
            <a:r>
              <a:rPr lang="en-GB" dirty="0"/>
              <a:t>Jordan is class teacher </a:t>
            </a:r>
            <a:r>
              <a:rPr lang="en-GB" dirty="0" smtClean="0"/>
              <a:t>for Juniper. </a:t>
            </a:r>
          </a:p>
          <a:p>
            <a:r>
              <a:rPr lang="en-GB" dirty="0" smtClean="0"/>
              <a:t>The team is supported by Mrs Ruck, Mrs </a:t>
            </a:r>
            <a:r>
              <a:rPr lang="en-GB" dirty="0" err="1" smtClean="0"/>
              <a:t>Sajid</a:t>
            </a:r>
            <a:r>
              <a:rPr lang="en-GB" dirty="0" smtClean="0"/>
              <a:t>, Mrs </a:t>
            </a:r>
            <a:r>
              <a:rPr lang="en-GB" dirty="0" err="1" smtClean="0"/>
              <a:t>Lebby</a:t>
            </a:r>
            <a:r>
              <a:rPr lang="en-GB" dirty="0" smtClean="0"/>
              <a:t> and Mrs </a:t>
            </a:r>
            <a:r>
              <a:rPr lang="en-GB" dirty="0" err="1" smtClean="0"/>
              <a:t>Shephard</a:t>
            </a:r>
            <a:r>
              <a:rPr lang="en-GB" dirty="0" smtClean="0"/>
              <a:t>.</a:t>
            </a:r>
          </a:p>
        </p:txBody>
      </p:sp>
    </p:spTree>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is Year 6 all about?</a:t>
            </a:r>
            <a:endParaRPr lang="en-GB" dirty="0"/>
          </a:p>
        </p:txBody>
      </p:sp>
      <p:sp>
        <p:nvSpPr>
          <p:cNvPr id="3" name="Content Placeholder 2"/>
          <p:cNvSpPr>
            <a:spLocks noGrp="1"/>
          </p:cNvSpPr>
          <p:nvPr>
            <p:ph idx="1"/>
          </p:nvPr>
        </p:nvSpPr>
        <p:spPr/>
        <p:txBody>
          <a:bodyPr/>
          <a:lstStyle/>
          <a:p>
            <a:pPr>
              <a:buNone/>
            </a:pPr>
            <a:r>
              <a:rPr lang="en-GB" dirty="0" smtClean="0"/>
              <a:t>   </a:t>
            </a:r>
            <a:endParaRPr lang="en-GB" dirty="0"/>
          </a:p>
        </p:txBody>
      </p:sp>
      <p:sp>
        <p:nvSpPr>
          <p:cNvPr id="4" name="TextBox 3"/>
          <p:cNvSpPr txBox="1"/>
          <p:nvPr/>
        </p:nvSpPr>
        <p:spPr>
          <a:xfrm>
            <a:off x="467544" y="980728"/>
            <a:ext cx="7920880" cy="4524316"/>
          </a:xfrm>
          <a:prstGeom prst="rect">
            <a:avLst/>
          </a:prstGeom>
          <a:noFill/>
        </p:spPr>
        <p:txBody>
          <a:bodyPr wrap="square" rtlCol="0">
            <a:spAutoFit/>
          </a:bodyPr>
          <a:lstStyle/>
          <a:p>
            <a:r>
              <a:rPr lang="en-GB" sz="3600" dirty="0" smtClean="0"/>
              <a:t>The </a:t>
            </a:r>
            <a:r>
              <a:rPr lang="en-GB" sz="3600" dirty="0"/>
              <a:t>purpose of Year 6 is to prepare children for secondary school by building on, consolidating, using and applying their skills and knowledge from lower down in the </a:t>
            </a:r>
            <a:r>
              <a:rPr lang="en-GB" sz="3600" dirty="0" smtClean="0"/>
              <a:t>school and developing independence.</a:t>
            </a:r>
          </a:p>
          <a:p>
            <a:r>
              <a:rPr lang="en-GB" sz="3600" dirty="0" smtClean="0"/>
              <a:t>Also, to have a memorable final year in their Primary education.</a:t>
            </a:r>
            <a:endParaRPr lang="en-GB" sz="3600" dirty="0"/>
          </a:p>
        </p:txBody>
      </p:sp>
    </p:spTree>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Overview of the year (dates)</a:t>
            </a:r>
            <a:endParaRPr lang="en-GB" dirty="0"/>
          </a:p>
        </p:txBody>
      </p:sp>
      <p:sp>
        <p:nvSpPr>
          <p:cNvPr id="3" name="Content Placeholder 2"/>
          <p:cNvSpPr>
            <a:spLocks noGrp="1"/>
          </p:cNvSpPr>
          <p:nvPr>
            <p:ph idx="1"/>
          </p:nvPr>
        </p:nvSpPr>
        <p:spPr>
          <a:xfrm>
            <a:off x="761256" y="836712"/>
            <a:ext cx="7543800" cy="3886200"/>
          </a:xfrm>
        </p:spPr>
        <p:txBody>
          <a:bodyPr>
            <a:normAutofit/>
          </a:bodyPr>
          <a:lstStyle/>
          <a:p>
            <a:r>
              <a:rPr lang="en-GB" dirty="0" smtClean="0"/>
              <a:t>11+ Results -  11th October (If you registered the results will be emailed, if you did not a letter will be sent from Bucks)</a:t>
            </a:r>
          </a:p>
          <a:p>
            <a:r>
              <a:rPr lang="en-GB" dirty="0" smtClean="0"/>
              <a:t>Applications </a:t>
            </a:r>
            <a:r>
              <a:rPr lang="en-GB" dirty="0"/>
              <a:t>for secondary schools </a:t>
            </a:r>
            <a:r>
              <a:rPr lang="en-GB" dirty="0" smtClean="0"/>
              <a:t>deadline: </a:t>
            </a:r>
          </a:p>
          <a:p>
            <a:pPr marL="0" indent="0">
              <a:buNone/>
            </a:pPr>
            <a:r>
              <a:rPr lang="en-GB" dirty="0" smtClean="0"/>
              <a:t>    31</a:t>
            </a:r>
            <a:r>
              <a:rPr lang="en-GB" baseline="30000" dirty="0" smtClean="0"/>
              <a:t>st</a:t>
            </a:r>
            <a:r>
              <a:rPr lang="en-GB" dirty="0" smtClean="0"/>
              <a:t> October</a:t>
            </a:r>
          </a:p>
          <a:p>
            <a:r>
              <a:rPr lang="en-GB" dirty="0" smtClean="0"/>
              <a:t>SATS </a:t>
            </a:r>
            <a:r>
              <a:rPr lang="en-GB" dirty="0"/>
              <a:t>– w/c </a:t>
            </a:r>
            <a:r>
              <a:rPr lang="en-GB" dirty="0" smtClean="0"/>
              <a:t>12th May 2025</a:t>
            </a:r>
          </a:p>
          <a:p>
            <a:r>
              <a:rPr lang="en-GB" dirty="0" smtClean="0"/>
              <a:t>River </a:t>
            </a:r>
            <a:r>
              <a:rPr lang="en-GB" dirty="0"/>
              <a:t>Dart residential </a:t>
            </a:r>
            <a:r>
              <a:rPr lang="en-GB" dirty="0" smtClean="0"/>
              <a:t>w/c 16</a:t>
            </a:r>
            <a:r>
              <a:rPr lang="en-GB" baseline="30000" dirty="0" smtClean="0"/>
              <a:t>th</a:t>
            </a:r>
            <a:r>
              <a:rPr lang="en-GB" dirty="0" smtClean="0"/>
              <a:t> June 2025</a:t>
            </a:r>
          </a:p>
          <a:p>
            <a:r>
              <a:rPr lang="en-GB" dirty="0" smtClean="0"/>
              <a:t>Transition </a:t>
            </a:r>
            <a:r>
              <a:rPr lang="mr-IN" dirty="0" smtClean="0"/>
              <a:t>–</a:t>
            </a:r>
            <a:r>
              <a:rPr lang="en-GB" dirty="0" smtClean="0"/>
              <a:t> </a:t>
            </a:r>
            <a:r>
              <a:rPr lang="en-GB" dirty="0"/>
              <a:t>S</a:t>
            </a:r>
            <a:r>
              <a:rPr lang="en-GB" dirty="0" smtClean="0"/>
              <a:t>ummer term</a:t>
            </a:r>
            <a:endParaRPr lang="en-GB" dirty="0"/>
          </a:p>
          <a:p>
            <a:r>
              <a:rPr lang="en-GB" dirty="0" smtClean="0"/>
              <a:t>Production  </a:t>
            </a:r>
            <a:r>
              <a:rPr lang="mr-IN" dirty="0" smtClean="0"/>
              <a:t>–</a:t>
            </a:r>
            <a:r>
              <a:rPr lang="en-GB" dirty="0" smtClean="0"/>
              <a:t> Summer term</a:t>
            </a:r>
            <a:endParaRPr lang="en-GB" dirty="0"/>
          </a:p>
          <a:p>
            <a:endParaRPr lang="en-GB" dirty="0"/>
          </a:p>
        </p:txBody>
      </p:sp>
    </p:spTree>
  </p:cSld>
  <p:clrMapOvr>
    <a:masterClrMapping/>
  </p:clrMapOvr>
  <p:transition spd="slow" advTm="7093">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idx="1"/>
          </p:nvPr>
        </p:nvSpPr>
        <p:spPr>
          <a:xfrm>
            <a:off x="683568" y="836712"/>
            <a:ext cx="7543800" cy="38862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dirty="0" smtClean="0"/>
              <a:t>Our aim is a curriculum that builds </a:t>
            </a:r>
            <a:r>
              <a:rPr lang="en-GB" b="1" dirty="0" smtClean="0"/>
              <a:t>knowledge</a:t>
            </a:r>
            <a:r>
              <a:rPr lang="en-GB" dirty="0" smtClean="0"/>
              <a:t>, develops </a:t>
            </a:r>
            <a:r>
              <a:rPr lang="en-GB" b="1" dirty="0" smtClean="0"/>
              <a:t>creative</a:t>
            </a:r>
            <a:r>
              <a:rPr lang="en-GB" dirty="0" smtClean="0"/>
              <a:t> thinking and promotes </a:t>
            </a:r>
            <a:r>
              <a:rPr lang="en-GB" b="1" dirty="0" smtClean="0"/>
              <a:t>independence</a:t>
            </a:r>
            <a:r>
              <a:rPr lang="en-GB" dirty="0" smtClean="0"/>
              <a:t>.</a:t>
            </a:r>
          </a:p>
          <a:p>
            <a:pPr marL="342900" indent="-342900" algn="l">
              <a:buFont typeface="Arial" panose="020B0604020202020204" pitchFamily="34" charset="0"/>
              <a:buChar char="•"/>
            </a:pPr>
            <a:r>
              <a:rPr lang="en-GB" dirty="0" smtClean="0"/>
              <a:t>We have planned a </a:t>
            </a:r>
            <a:r>
              <a:rPr lang="en-GB" b="1" dirty="0" smtClean="0"/>
              <a:t>creative</a:t>
            </a:r>
            <a:r>
              <a:rPr lang="en-GB" dirty="0" smtClean="0"/>
              <a:t> curriculum which is </a:t>
            </a:r>
            <a:r>
              <a:rPr lang="en-GB" b="1" dirty="0" smtClean="0"/>
              <a:t>skills</a:t>
            </a:r>
            <a:r>
              <a:rPr lang="en-GB" dirty="0" smtClean="0"/>
              <a:t> based and </a:t>
            </a:r>
            <a:r>
              <a:rPr lang="en-GB" b="1" dirty="0" smtClean="0"/>
              <a:t>knowledge</a:t>
            </a:r>
            <a:r>
              <a:rPr lang="en-GB" dirty="0" smtClean="0"/>
              <a:t> rich.</a:t>
            </a:r>
          </a:p>
          <a:p>
            <a:pPr marL="342900" indent="-342900" algn="l">
              <a:buFont typeface="Arial" panose="020B0604020202020204" pitchFamily="34" charset="0"/>
              <a:buChar char="•"/>
            </a:pPr>
            <a:r>
              <a:rPr lang="en-GB" dirty="0" smtClean="0"/>
              <a:t>Planning is split into three terms – </a:t>
            </a:r>
            <a:r>
              <a:rPr lang="en-GB" b="1" dirty="0" smtClean="0"/>
              <a:t>Discover</a:t>
            </a:r>
            <a:r>
              <a:rPr lang="en-GB" dirty="0" smtClean="0"/>
              <a:t> (History themed and DT themed) , </a:t>
            </a:r>
            <a:r>
              <a:rPr lang="en-GB" b="1" dirty="0" smtClean="0"/>
              <a:t>Explore</a:t>
            </a:r>
            <a:r>
              <a:rPr lang="en-GB" dirty="0" smtClean="0"/>
              <a:t> (Geography themed) and </a:t>
            </a:r>
            <a:r>
              <a:rPr lang="en-GB" b="1" dirty="0" smtClean="0"/>
              <a:t>Create</a:t>
            </a:r>
            <a:r>
              <a:rPr lang="en-GB" dirty="0" smtClean="0"/>
              <a:t> (Arts and DT themed)</a:t>
            </a:r>
          </a:p>
          <a:p>
            <a:pPr marL="342900" indent="-342900" algn="l">
              <a:buFont typeface="Arial" panose="020B0604020202020204" pitchFamily="34" charset="0"/>
              <a:buChar char="•"/>
            </a:pPr>
            <a:r>
              <a:rPr lang="en-GB" dirty="0" smtClean="0"/>
              <a:t>This provides the children with the opportunity to study areas of the curriculum in </a:t>
            </a:r>
            <a:r>
              <a:rPr lang="en-GB" b="1" dirty="0" smtClean="0"/>
              <a:t>greater depth</a:t>
            </a:r>
            <a:r>
              <a:rPr lang="en-GB" dirty="0" smtClean="0"/>
              <a:t>.</a:t>
            </a:r>
          </a:p>
          <a:p>
            <a:pPr marL="342900" indent="-342900" algn="l">
              <a:buFont typeface="Arial" panose="020B0604020202020204" pitchFamily="34" charset="0"/>
              <a:buChar char="•"/>
            </a:pPr>
            <a:endParaRPr lang="en-GB" dirty="0" smtClean="0">
              <a:solidFill>
                <a:srgbClr val="FF0000"/>
              </a:solidFill>
            </a:endParaRPr>
          </a:p>
        </p:txBody>
      </p:sp>
      <p:sp>
        <p:nvSpPr>
          <p:cNvPr id="5" name="Title 1"/>
          <p:cNvSpPr>
            <a:spLocks noGrp="1"/>
          </p:cNvSpPr>
          <p:nvPr>
            <p:ph type="title"/>
          </p:nvPr>
        </p:nvSpPr>
        <p:spPr>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u="sng" dirty="0" smtClean="0"/>
              <a:t>FCVS Curriculum Design</a:t>
            </a:r>
            <a:endParaRPr lang="en-GB" sz="4400" u="sng" dirty="0"/>
          </a:p>
        </p:txBody>
      </p:sp>
    </p:spTree>
    <p:extLst>
      <p:ext uri="{BB962C8B-B14F-4D97-AF65-F5344CB8AC3E}">
        <p14:creationId xmlns:p14="http://schemas.microsoft.com/office/powerpoint/2010/main" val="3759731693"/>
      </p:ext>
    </p:extLst>
  </p:cSld>
  <p:clrMapOvr>
    <a:masterClrMapping/>
  </p:clrMapOvr>
  <p:transition spd="slow">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idx="1"/>
          </p:nvPr>
        </p:nvSpPr>
        <p:spPr>
          <a:xfrm>
            <a:off x="683568" y="910952"/>
            <a:ext cx="7543800" cy="38862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dirty="0" smtClean="0"/>
              <a:t>Each term the children will complete a </a:t>
            </a:r>
            <a:r>
              <a:rPr lang="en-GB" b="1" dirty="0" smtClean="0"/>
              <a:t>Project Book </a:t>
            </a:r>
            <a:r>
              <a:rPr lang="en-GB" dirty="0" smtClean="0"/>
              <a:t>which will showcase what they have learnt throughout their topic and which they will bring home at the end of the school year.</a:t>
            </a:r>
          </a:p>
          <a:p>
            <a:pPr marL="342900" indent="-342900" algn="l">
              <a:buFont typeface="Arial" panose="020B0604020202020204" pitchFamily="34" charset="0"/>
              <a:buChar char="•"/>
            </a:pPr>
            <a:r>
              <a:rPr lang="en-GB" dirty="0" smtClean="0"/>
              <a:t> For example, this term we are learning about WW2 and the children will create a project book which will record their journey through the key events of the war. </a:t>
            </a:r>
          </a:p>
          <a:p>
            <a:pPr marL="342900" indent="-342900" algn="l">
              <a:buFont typeface="Arial" panose="020B0604020202020204" pitchFamily="34" charset="0"/>
              <a:buChar char="•"/>
            </a:pPr>
            <a:r>
              <a:rPr lang="en-GB" dirty="0" smtClean="0"/>
              <a:t>We will also hold a WW2 day towards the end of the Autumn term for them to extend their learning experience.</a:t>
            </a:r>
          </a:p>
        </p:txBody>
      </p:sp>
      <p:sp>
        <p:nvSpPr>
          <p:cNvPr id="5" name="Title 1"/>
          <p:cNvSpPr>
            <a:spLocks noGrp="1"/>
          </p:cNvSpPr>
          <p:nvPr>
            <p:ph type="title"/>
          </p:nvPr>
        </p:nvSpPr>
        <p:spPr>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u="sng" dirty="0" smtClean="0"/>
              <a:t>FCVS Curriculum Design</a:t>
            </a:r>
            <a:endParaRPr lang="en-GB" sz="4400" u="sng" dirty="0"/>
          </a:p>
        </p:txBody>
      </p:sp>
    </p:spTree>
    <p:extLst>
      <p:ext uri="{BB962C8B-B14F-4D97-AF65-F5344CB8AC3E}">
        <p14:creationId xmlns:p14="http://schemas.microsoft.com/office/powerpoint/2010/main" val="3698657570"/>
      </p:ext>
    </p:extLst>
  </p:cSld>
  <p:clrMapOvr>
    <a:masterClrMapping/>
  </p:clrMapOvr>
  <p:transition spd="slow">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Creative Curriculum – topic areas covered</a:t>
            </a:r>
            <a:endParaRPr lang="en-GB" dirty="0"/>
          </a:p>
        </p:txBody>
      </p:sp>
      <p:sp>
        <p:nvSpPr>
          <p:cNvPr id="3" name="Content Placeholder 2"/>
          <p:cNvSpPr>
            <a:spLocks noGrp="1"/>
          </p:cNvSpPr>
          <p:nvPr>
            <p:ph idx="1"/>
          </p:nvPr>
        </p:nvSpPr>
        <p:spPr>
          <a:xfrm>
            <a:off x="611560" y="908720"/>
            <a:ext cx="7543800" cy="3886200"/>
          </a:xfrm>
        </p:spPr>
        <p:txBody>
          <a:bodyPr>
            <a:normAutofit/>
          </a:bodyPr>
          <a:lstStyle/>
          <a:p>
            <a:r>
              <a:rPr lang="en-GB" dirty="0"/>
              <a:t>Autumn </a:t>
            </a:r>
            <a:r>
              <a:rPr lang="en-GB" dirty="0" smtClean="0"/>
              <a:t>term (Discover) – WW2 (community, prejudice, resilience)</a:t>
            </a:r>
            <a:endParaRPr lang="en-GB" dirty="0"/>
          </a:p>
          <a:p>
            <a:r>
              <a:rPr lang="en-GB" dirty="0" smtClean="0"/>
              <a:t>Spring term (Explore) – Climate Change (consequences, responsibility, duty)</a:t>
            </a:r>
            <a:endParaRPr lang="en-GB" dirty="0"/>
          </a:p>
          <a:p>
            <a:r>
              <a:rPr lang="en-GB" dirty="0" smtClean="0"/>
              <a:t>Summer term (Create) – Leaving a legacy(change, pride, ambition)</a:t>
            </a:r>
          </a:p>
          <a:p>
            <a:pPr marL="0" indent="0">
              <a:buNone/>
            </a:pPr>
            <a:endParaRPr lang="en-GB" dirty="0"/>
          </a:p>
          <a:p>
            <a:pPr marL="0" indent="0">
              <a:buNone/>
            </a:pPr>
            <a:endParaRPr lang="en-GB" dirty="0"/>
          </a:p>
        </p:txBody>
      </p:sp>
    </p:spTree>
  </p:cSld>
  <p:clrMapOvr>
    <a:masterClrMapping/>
  </p:clrMapOvr>
  <p:transition spd="slow">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Creative Learning (trips and outdoor learning)</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We have the following trips booked for this coming school year:</a:t>
            </a:r>
          </a:p>
          <a:p>
            <a:r>
              <a:rPr lang="en-GB" sz="3200" dirty="0" smtClean="0"/>
              <a:t>Chiltern Open Air (13</a:t>
            </a:r>
            <a:r>
              <a:rPr lang="en-GB" sz="3200" baseline="30000" dirty="0" smtClean="0"/>
              <a:t>th</a:t>
            </a:r>
            <a:r>
              <a:rPr lang="en-GB" sz="3200" dirty="0" smtClean="0"/>
              <a:t> September) </a:t>
            </a:r>
          </a:p>
          <a:p>
            <a:r>
              <a:rPr lang="en-GB" sz="3200" dirty="0" smtClean="0"/>
              <a:t>Burnham </a:t>
            </a:r>
            <a:r>
              <a:rPr lang="en-GB" sz="3200" dirty="0"/>
              <a:t>Beeches </a:t>
            </a:r>
            <a:r>
              <a:rPr lang="en-GB" sz="3200" dirty="0" smtClean="0"/>
              <a:t>(Autumn &amp;Spring Term)</a:t>
            </a:r>
          </a:p>
          <a:p>
            <a:r>
              <a:rPr lang="en-GB" sz="3200" dirty="0" smtClean="0"/>
              <a:t>River Dart/Enrichment Week (16</a:t>
            </a:r>
            <a:r>
              <a:rPr lang="en-GB" sz="3200" baseline="30000" dirty="0" smtClean="0"/>
              <a:t>th</a:t>
            </a:r>
            <a:r>
              <a:rPr lang="en-GB" sz="3200" dirty="0" smtClean="0"/>
              <a:t> June)</a:t>
            </a:r>
          </a:p>
          <a:p>
            <a:endParaRPr lang="en-GB" sz="3200" dirty="0" smtClean="0"/>
          </a:p>
        </p:txBody>
      </p:sp>
    </p:spTree>
    <p:extLst>
      <p:ext uri="{BB962C8B-B14F-4D97-AF65-F5344CB8AC3E}">
        <p14:creationId xmlns:p14="http://schemas.microsoft.com/office/powerpoint/2010/main" val="3101478932"/>
      </p:ext>
    </p:extLst>
  </p:cSld>
  <p:clrMapOvr>
    <a:masterClrMapping/>
  </p:clrMapOvr>
  <p:transition spd="slow">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Organisation for Maths and English</a:t>
            </a:r>
            <a:endParaRPr lang="en-GB" dirty="0"/>
          </a:p>
        </p:txBody>
      </p:sp>
      <p:sp>
        <p:nvSpPr>
          <p:cNvPr id="3" name="Content Placeholder 2"/>
          <p:cNvSpPr>
            <a:spLocks noGrp="1"/>
          </p:cNvSpPr>
          <p:nvPr>
            <p:ph idx="1"/>
          </p:nvPr>
        </p:nvSpPr>
        <p:spPr/>
        <p:txBody>
          <a:bodyPr>
            <a:normAutofit/>
          </a:bodyPr>
          <a:lstStyle/>
          <a:p>
            <a:r>
              <a:rPr lang="en-GB" sz="3600" dirty="0" smtClean="0"/>
              <a:t>The children will be in their own classes for maths and </a:t>
            </a:r>
            <a:r>
              <a:rPr lang="en-GB" sz="3600" dirty="0" err="1" smtClean="0"/>
              <a:t>english</a:t>
            </a:r>
            <a:r>
              <a:rPr lang="en-GB" sz="3600" dirty="0" smtClean="0"/>
              <a:t>. Work will be differentiated to support all learners.</a:t>
            </a:r>
          </a:p>
          <a:p>
            <a:pPr marL="0" indent="0">
              <a:buNone/>
            </a:pPr>
            <a:endParaRPr lang="en-GB" dirty="0"/>
          </a:p>
        </p:txBody>
      </p:sp>
    </p:spTree>
  </p:cSld>
  <p:clrMapOvr>
    <a:masterClrMapping/>
  </p:clrMapOvr>
  <p:transition spd="slow">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39552" y="908720"/>
            <a:ext cx="7543800" cy="3886200"/>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English will continue to be taught through the Power of Reading scheme.</a:t>
            </a:r>
          </a:p>
          <a:p>
            <a:r>
              <a:rPr lang="en-GB" dirty="0" smtClean="0"/>
              <a:t>These resources enable us to :</a:t>
            </a:r>
          </a:p>
          <a:p>
            <a:pPr lvl="1"/>
            <a:r>
              <a:rPr lang="en-GB" dirty="0" smtClean="0"/>
              <a:t>Put quality </a:t>
            </a:r>
            <a:r>
              <a:rPr lang="en-GB" dirty="0"/>
              <a:t>children's literature at the heart of all learning</a:t>
            </a:r>
          </a:p>
          <a:p>
            <a:pPr lvl="1"/>
            <a:r>
              <a:rPr lang="en-GB" dirty="0" smtClean="0"/>
              <a:t>Develop </a:t>
            </a:r>
            <a:r>
              <a:rPr lang="en-GB" dirty="0"/>
              <a:t>a high quality literacy curriculum and a whole school love of reading and </a:t>
            </a:r>
            <a:r>
              <a:rPr lang="en-GB" dirty="0" smtClean="0"/>
              <a:t>writing.</a:t>
            </a:r>
          </a:p>
          <a:p>
            <a:pPr lvl="1"/>
            <a:r>
              <a:rPr lang="en-GB" dirty="0" smtClean="0"/>
              <a:t>Use varied, engaging and effective learning opportunities - practice </a:t>
            </a:r>
            <a:r>
              <a:rPr lang="en-GB" dirty="0"/>
              <a:t>that is underpinned and supported by robust classroom-based research</a:t>
            </a:r>
            <a:r>
              <a:rPr lang="en-GB" dirty="0" smtClean="0"/>
              <a:t>.</a:t>
            </a:r>
            <a:endParaRPr lang="en-GB" dirty="0"/>
          </a:p>
          <a:p>
            <a:pPr lvl="0"/>
            <a:r>
              <a:rPr lang="en-GB" dirty="0" smtClean="0">
                <a:solidFill>
                  <a:prstClr val="black"/>
                </a:solidFill>
              </a:rPr>
              <a:t>In this year group, we will be starting with ‘Goodnight Mr Tom’.</a:t>
            </a:r>
          </a:p>
          <a:p>
            <a:pPr lvl="1"/>
            <a:endParaRPr lang="en-GB" dirty="0">
              <a:solidFill>
                <a:prstClr val="black"/>
              </a:solidFill>
            </a:endParaRPr>
          </a:p>
          <a:p>
            <a:pPr lvl="1"/>
            <a:endParaRPr lang="en-GB" dirty="0"/>
          </a:p>
        </p:txBody>
      </p:sp>
      <p:sp>
        <p:nvSpPr>
          <p:cNvPr id="5" name="Title 1"/>
          <p:cNvSpPr>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  English</a:t>
            </a:r>
            <a:endParaRPr lang="en-GB" dirty="0"/>
          </a:p>
        </p:txBody>
      </p:sp>
      <p:pic>
        <p:nvPicPr>
          <p:cNvPr id="6" name="Picture 5"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798" y="4667250"/>
            <a:ext cx="2838450"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650456"/>
      </p:ext>
    </p:extLst>
  </p:cSld>
  <p:clrMapOvr>
    <a:masterClrMapping/>
  </p:clrMapOvr>
  <p:transition spd="slow">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a:t>
            </a:r>
            <a:endParaRPr lang="en-GB" dirty="0"/>
          </a:p>
        </p:txBody>
      </p:sp>
      <p:sp>
        <p:nvSpPr>
          <p:cNvPr id="4" name="Content Placeholder 2"/>
          <p:cNvSpPr>
            <a:spLocks noGrp="1"/>
          </p:cNvSpPr>
          <p:nvPr>
            <p:ph idx="1"/>
          </p:nvPr>
        </p:nvSpPr>
        <p:spPr>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Whole class guided reading</a:t>
            </a:r>
          </a:p>
          <a:p>
            <a:r>
              <a:rPr lang="en-GB" dirty="0" smtClean="0"/>
              <a:t>Spelling</a:t>
            </a:r>
          </a:p>
          <a:p>
            <a:r>
              <a:rPr lang="en-GB" dirty="0" smtClean="0"/>
              <a:t>Grammar and punctuation</a:t>
            </a:r>
          </a:p>
          <a:p>
            <a:r>
              <a:rPr lang="en-GB" dirty="0" smtClean="0"/>
              <a:t>Handwriting</a:t>
            </a:r>
            <a:endParaRPr lang="en-GB" dirty="0"/>
          </a:p>
        </p:txBody>
      </p:sp>
    </p:spTree>
    <p:extLst>
      <p:ext uri="{BB962C8B-B14F-4D97-AF65-F5344CB8AC3E}">
        <p14:creationId xmlns:p14="http://schemas.microsoft.com/office/powerpoint/2010/main" val="2812907613"/>
      </p:ext>
    </p:extLst>
  </p:cSld>
  <p:clrMapOvr>
    <a:masterClrMapping/>
  </p:clrMapOvr>
  <p:transition spd="slow">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n-GB" dirty="0" smtClean="0"/>
              <a:t>Expectations (Homework)</a:t>
            </a:r>
            <a:endParaRPr lang="en-GB" dirty="0"/>
          </a:p>
        </p:txBody>
      </p:sp>
      <p:sp>
        <p:nvSpPr>
          <p:cNvPr id="3" name="TextBox 2"/>
          <p:cNvSpPr txBox="1"/>
          <p:nvPr/>
        </p:nvSpPr>
        <p:spPr>
          <a:xfrm>
            <a:off x="251520" y="1290541"/>
            <a:ext cx="8336578" cy="4801314"/>
          </a:xfrm>
          <a:prstGeom prst="rect">
            <a:avLst/>
          </a:prstGeom>
          <a:noFill/>
        </p:spPr>
        <p:txBody>
          <a:bodyPr wrap="none" rtlCol="0">
            <a:spAutoFit/>
          </a:bodyPr>
          <a:lstStyle/>
          <a:p>
            <a:pPr marL="285750" indent="-285750">
              <a:buFont typeface="Arial" panose="020B0604020202020204" pitchFamily="34" charset="0"/>
              <a:buChar char="•"/>
            </a:pPr>
            <a:r>
              <a:rPr lang="en-GB" dirty="0" smtClean="0"/>
              <a:t>Spellings: these will be given out on a Thursday and the homework must be  </a:t>
            </a:r>
          </a:p>
          <a:p>
            <a:r>
              <a:rPr lang="en-GB" dirty="0"/>
              <a:t> </a:t>
            </a:r>
            <a:r>
              <a:rPr lang="en-GB" dirty="0" smtClean="0"/>
              <a:t>    handed in by Monday. Spelling tests will be on a Thursday morning.</a:t>
            </a:r>
          </a:p>
          <a:p>
            <a:endParaRPr lang="en-GB" dirty="0"/>
          </a:p>
          <a:p>
            <a:pPr marL="285750" indent="-285750">
              <a:buFont typeface="Arial" panose="020B0604020202020204" pitchFamily="34" charset="0"/>
              <a:buChar char="•"/>
            </a:pPr>
            <a:r>
              <a:rPr lang="en-GB" dirty="0" smtClean="0"/>
              <a:t>Maths: Our current focus is on ensuring that all of the children are fluent in all </a:t>
            </a:r>
          </a:p>
          <a:p>
            <a:r>
              <a:rPr lang="en-GB" dirty="0" smtClean="0"/>
              <a:t>    of the times tables. They should be using TT </a:t>
            </a:r>
            <a:r>
              <a:rPr lang="en-GB" dirty="0" err="1" smtClean="0"/>
              <a:t>Rockstars</a:t>
            </a:r>
            <a:r>
              <a:rPr lang="en-GB" dirty="0" smtClean="0"/>
              <a:t> 2-3 times a week. We </a:t>
            </a:r>
          </a:p>
          <a:p>
            <a:r>
              <a:rPr lang="en-GB" dirty="0"/>
              <a:t> </a:t>
            </a:r>
            <a:r>
              <a:rPr lang="en-GB" dirty="0" smtClean="0"/>
              <a:t>   will also set homework on Maths.co.uk on a Friday. The children will have until</a:t>
            </a:r>
          </a:p>
          <a:p>
            <a:r>
              <a:rPr lang="en-GB" dirty="0"/>
              <a:t> </a:t>
            </a:r>
            <a:r>
              <a:rPr lang="en-GB" dirty="0" smtClean="0"/>
              <a:t>   Wednesday morning to complete the work.</a:t>
            </a:r>
          </a:p>
          <a:p>
            <a:r>
              <a:rPr lang="en-GB" dirty="0" smtClean="0"/>
              <a:t> </a:t>
            </a:r>
            <a:endParaRPr lang="en-GB" dirty="0"/>
          </a:p>
          <a:p>
            <a:pPr marL="285750" indent="-285750">
              <a:buFont typeface="Arial" panose="020B0604020202020204" pitchFamily="34" charset="0"/>
              <a:buChar char="•"/>
            </a:pPr>
            <a:r>
              <a:rPr lang="en-GB" dirty="0" smtClean="0"/>
              <a:t>English/Creative curriculum: A homework sheet has been sent home with</a:t>
            </a:r>
          </a:p>
          <a:p>
            <a:r>
              <a:rPr lang="en-GB" dirty="0" smtClean="0"/>
              <a:t>     a range of tasks for the children to choose from. They must complete 3 before </a:t>
            </a:r>
          </a:p>
          <a:p>
            <a:r>
              <a:rPr lang="en-GB" dirty="0"/>
              <a:t> </a:t>
            </a:r>
            <a:r>
              <a:rPr lang="en-GB" dirty="0" smtClean="0"/>
              <a:t>    half term and another 3 before Christmas (we expect one piece of homework to be</a:t>
            </a:r>
          </a:p>
          <a:p>
            <a:r>
              <a:rPr lang="en-GB" dirty="0" smtClean="0"/>
              <a:t>     handed in every fortnight).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Reading: we recommend that children read every evening for around 10</a:t>
            </a:r>
          </a:p>
          <a:p>
            <a:r>
              <a:rPr lang="en-GB" dirty="0"/>
              <a:t> </a:t>
            </a:r>
            <a:r>
              <a:rPr lang="en-GB" dirty="0" smtClean="0"/>
              <a:t>    minutes and encourage the children</a:t>
            </a:r>
            <a:r>
              <a:rPr lang="en-GB" dirty="0"/>
              <a:t> </a:t>
            </a:r>
            <a:r>
              <a:rPr lang="en-GB" dirty="0" smtClean="0"/>
              <a:t>to complete a log of their reading in their</a:t>
            </a:r>
          </a:p>
          <a:p>
            <a:r>
              <a:rPr lang="en-GB" dirty="0"/>
              <a:t> </a:t>
            </a:r>
            <a:r>
              <a:rPr lang="en-GB" dirty="0" smtClean="0"/>
              <a:t>    reading records. Books can be borrowed from school or the children can read</a:t>
            </a:r>
          </a:p>
          <a:p>
            <a:r>
              <a:rPr lang="en-GB" dirty="0"/>
              <a:t> </a:t>
            </a:r>
            <a:r>
              <a:rPr lang="en-GB" dirty="0" smtClean="0"/>
              <a:t>    their own books from home. Their reading record should be handed in each morning.</a:t>
            </a:r>
            <a:endParaRPr lang="en-GB" dirty="0"/>
          </a:p>
        </p:txBody>
      </p:sp>
    </p:spTree>
  </p:cSld>
  <p:clrMapOvr>
    <a:masterClrMapping/>
  </p:clrMapOvr>
  <p:transition spd="slow">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827584" y="2636912"/>
            <a:ext cx="8229600" cy="4011053"/>
          </a:xfrm>
          <a:prstGeom prst="rect">
            <a:avLst/>
          </a:prstGeom>
        </p:spPr>
        <p:txBody>
          <a:bodyPr vert="horz" lIns="91440" tIns="45720" rIns="91440" bIns="45720" rtlCol="0" anchor="ctr" anchorCtr="0">
            <a:normAutofit/>
          </a:bodyPr>
          <a:lst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a:lstStyle>
          <a:p>
            <a:pPr marL="0" indent="0">
              <a:buNone/>
            </a:pPr>
            <a:endParaRPr lang="en-GB" dirty="0" smtClean="0"/>
          </a:p>
          <a:p>
            <a:r>
              <a:rPr lang="en-GB" dirty="0" smtClean="0"/>
              <a:t>Sometimes given as homework</a:t>
            </a:r>
          </a:p>
          <a:p>
            <a:endParaRPr lang="en-GB" dirty="0" smtClean="0"/>
          </a:p>
          <a:p>
            <a:r>
              <a:rPr lang="en-GB" dirty="0" smtClean="0"/>
              <a:t>Children can login at any time at home and play. Teachers can see the progress they make.</a:t>
            </a:r>
          </a:p>
          <a:p>
            <a:endParaRPr lang="en-GB" dirty="0" smtClean="0"/>
          </a:p>
          <a:p>
            <a:r>
              <a:rPr lang="en-GB" dirty="0" smtClean="0"/>
              <a:t>Certificates will be awarded for Rock Stars, Rock Legends and Heroes. </a:t>
            </a:r>
          </a:p>
          <a:p>
            <a:endParaRPr lang="en-GB" dirty="0" smtClean="0"/>
          </a:p>
          <a:p>
            <a:endParaRPr lang="en-GB" dirty="0" smtClean="0"/>
          </a:p>
          <a:p>
            <a:endParaRPr lang="en-GB" dirty="0"/>
          </a:p>
        </p:txBody>
      </p:sp>
      <p:pic>
        <p:nvPicPr>
          <p:cNvPr id="5" name="Picture 2" descr="Image result for tt rock sta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32656"/>
            <a:ext cx="4132300" cy="1893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975538"/>
      </p:ext>
    </p:extLst>
  </p:cSld>
  <p:clrMapOvr>
    <a:masterClrMapping/>
  </p:clrMapOvr>
  <p:transition spd="slow">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725144"/>
            <a:ext cx="8136904" cy="1368152"/>
          </a:xfrm>
        </p:spPr>
        <p:txBody>
          <a:bodyPr>
            <a:normAutofit/>
          </a:bodyPr>
          <a:lstStyle/>
          <a:p>
            <a:r>
              <a:rPr lang="en-GB" dirty="0" smtClean="0"/>
              <a:t>Behaviour and Expectations</a:t>
            </a:r>
            <a:endParaRPr lang="en-GB" dirty="0"/>
          </a:p>
        </p:txBody>
      </p:sp>
      <p:sp>
        <p:nvSpPr>
          <p:cNvPr id="6" name="Rectangle 5"/>
          <p:cNvSpPr/>
          <p:nvPr/>
        </p:nvSpPr>
        <p:spPr>
          <a:xfrm>
            <a:off x="1056556" y="476672"/>
            <a:ext cx="6192688" cy="4247317"/>
          </a:xfrm>
          <a:prstGeom prst="rect">
            <a:avLst/>
          </a:prstGeom>
        </p:spPr>
        <p:txBody>
          <a:bodyPr wrap="square">
            <a:spAutoFit/>
          </a:bodyPr>
          <a:lstStyle/>
          <a:p>
            <a:r>
              <a:rPr lang="en-GB" dirty="0"/>
              <a:t>Classroom </a:t>
            </a:r>
            <a:r>
              <a:rPr lang="en-GB" dirty="0" smtClean="0"/>
              <a:t>Rules.</a:t>
            </a:r>
            <a:endParaRPr lang="en-GB" dirty="0"/>
          </a:p>
          <a:p>
            <a:endParaRPr lang="en-GB" dirty="0"/>
          </a:p>
          <a:p>
            <a:r>
              <a:rPr lang="en-GB" dirty="0"/>
              <a:t>Encouraging the children to be more independent and </a:t>
            </a:r>
            <a:r>
              <a:rPr lang="en-GB" dirty="0" smtClean="0"/>
              <a:t>resilient.</a:t>
            </a:r>
            <a:endParaRPr lang="en-GB" dirty="0"/>
          </a:p>
          <a:p>
            <a:endParaRPr lang="en-GB" dirty="0"/>
          </a:p>
          <a:p>
            <a:r>
              <a:rPr lang="en-GB" dirty="0" smtClean="0"/>
              <a:t>Strong understanding of the school values (respect, resilience, integrity, innovation and empathy).</a:t>
            </a:r>
          </a:p>
          <a:p>
            <a:endParaRPr lang="en-GB" dirty="0"/>
          </a:p>
          <a:p>
            <a:r>
              <a:rPr lang="en-GB" dirty="0" smtClean="0"/>
              <a:t>Dojos will be awarded for excellent work, behaviour and following the school rules as well as showing a good understanding of the school values.</a:t>
            </a:r>
          </a:p>
          <a:p>
            <a:endParaRPr lang="en-GB" dirty="0"/>
          </a:p>
          <a:p>
            <a:r>
              <a:rPr lang="en-GB" dirty="0" smtClean="0"/>
              <a:t>The children also have the opportunity to apply for different roles such as: Head Boy, Head Girl, Sports Leaders, House Captains and Librarians. The children have been told how they can apply for the various roles and are only able to hold one position.</a:t>
            </a:r>
            <a:endParaRPr lang="en-GB" dirty="0"/>
          </a:p>
        </p:txBody>
      </p:sp>
    </p:spTree>
    <p:extLst>
      <p:ext uri="{BB962C8B-B14F-4D97-AF65-F5344CB8AC3E}">
        <p14:creationId xmlns:p14="http://schemas.microsoft.com/office/powerpoint/2010/main" val="3866548073"/>
      </p:ext>
    </p:extLst>
  </p:cSld>
  <p:clrMapOvr>
    <a:masterClrMapping/>
  </p:clrMapOvr>
  <p:transition spd="slow">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sz="5400" smtClean="0"/>
              <a:t>Routines</a:t>
            </a:r>
          </a:p>
        </p:txBody>
      </p:sp>
      <p:sp>
        <p:nvSpPr>
          <p:cNvPr id="35843" name="Rectangle 3"/>
          <p:cNvSpPr>
            <a:spLocks noGrp="1" noChangeArrowheads="1"/>
          </p:cNvSpPr>
          <p:nvPr>
            <p:ph type="body" sz="half" idx="1"/>
          </p:nvPr>
        </p:nvSpPr>
        <p:spPr>
          <a:xfrm>
            <a:off x="457200" y="2118628"/>
            <a:ext cx="7499176" cy="4400128"/>
          </a:xfrm>
        </p:spPr>
        <p:txBody>
          <a:bodyPr>
            <a:normAutofit fontScale="92500"/>
          </a:bodyPr>
          <a:lstStyle/>
          <a:p>
            <a:r>
              <a:rPr lang="en-GB" altLang="en-US" sz="2800" dirty="0" smtClean="0"/>
              <a:t>Ensure your child packs their own bag properly EVERY </a:t>
            </a:r>
            <a:r>
              <a:rPr lang="en-GB" altLang="en-US" sz="2800" dirty="0"/>
              <a:t>DAY!</a:t>
            </a:r>
          </a:p>
          <a:p>
            <a:r>
              <a:rPr lang="en-GB" altLang="en-US" sz="2800" dirty="0" smtClean="0"/>
              <a:t>Collection </a:t>
            </a:r>
            <a:r>
              <a:rPr lang="en-GB" altLang="en-US" sz="2800" dirty="0"/>
              <a:t>and dropping off of your child </a:t>
            </a:r>
            <a:r>
              <a:rPr lang="en-GB" altLang="en-US" sz="2800" dirty="0" smtClean="0"/>
              <a:t>– punctuality (8:45 am registration)/permission to leave unaccompanied.</a:t>
            </a:r>
            <a:endParaRPr lang="en-GB" altLang="en-US" sz="2800" dirty="0"/>
          </a:p>
          <a:p>
            <a:r>
              <a:rPr lang="en-GB" altLang="en-US" sz="2800" dirty="0"/>
              <a:t>Playtimes – healthy snacks and water</a:t>
            </a:r>
          </a:p>
          <a:p>
            <a:r>
              <a:rPr lang="en-GB" altLang="en-US" sz="2800" dirty="0"/>
              <a:t>Lunchtimes </a:t>
            </a:r>
            <a:r>
              <a:rPr lang="en-GB" altLang="en-US" sz="2800" dirty="0" smtClean="0"/>
              <a:t>– packed lunches/pre-order hot dinners</a:t>
            </a:r>
            <a:endParaRPr lang="en-GB" altLang="en-US" sz="2800" dirty="0"/>
          </a:p>
          <a:p>
            <a:r>
              <a:rPr lang="en-GB" altLang="en-US" sz="2800" dirty="0"/>
              <a:t>PE Kits – </a:t>
            </a:r>
            <a:r>
              <a:rPr lang="en-GB" altLang="en-US" sz="2800" dirty="0" smtClean="0"/>
              <a:t>To be worn to school only on Tuesday and Friday. Trainers should only be worn on PE days.</a:t>
            </a:r>
            <a:endParaRPr lang="en-GB" altLang="en-US" sz="2800" dirty="0"/>
          </a:p>
          <a:p>
            <a:pPr eaLnBrk="1" hangingPunct="1"/>
            <a:endParaRPr lang="en-GB" altLang="en-US" sz="2800" dirty="0" smtClean="0"/>
          </a:p>
        </p:txBody>
      </p:sp>
      <p:pic>
        <p:nvPicPr>
          <p:cNvPr id="13316" name="Picture 10" descr="j0217698"/>
          <p:cNvPicPr>
            <a:picLocks noGrp="1" noChangeAspect="1" noChangeArrowheads="1"/>
          </p:cNvPicPr>
          <p:nvPr>
            <p:ph sz="quarter" idx="2"/>
          </p:nvPr>
        </p:nvPicPr>
        <p:blipFill>
          <a:blip r:embed="rId2" cstate="print">
            <a:extLst>
              <a:ext uri="{28A0092B-C50C-407E-A947-70E740481C1C}">
                <a14:useLocalDpi xmlns:a14="http://schemas.microsoft.com/office/drawing/2010/main" val="0"/>
              </a:ext>
            </a:extLst>
          </a:blip>
          <a:stretch>
            <a:fillRect/>
          </a:stretch>
        </p:blipFill>
        <p:spPr>
          <a:xfrm>
            <a:off x="6516216" y="332656"/>
            <a:ext cx="1747418" cy="1693469"/>
          </a:xfrm>
        </p:spPr>
      </p:pic>
    </p:spTree>
    <p:extLst>
      <p:ext uri="{BB962C8B-B14F-4D97-AF65-F5344CB8AC3E}">
        <p14:creationId xmlns:p14="http://schemas.microsoft.com/office/powerpoint/2010/main" val="30880189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dirty="0" smtClean="0"/>
              <a:t>School Uniform</a:t>
            </a:r>
          </a:p>
        </p:txBody>
      </p:sp>
      <p:sp>
        <p:nvSpPr>
          <p:cNvPr id="60419" name="Rectangle 3"/>
          <p:cNvSpPr>
            <a:spLocks noGrp="1" noChangeArrowheads="1"/>
          </p:cNvSpPr>
          <p:nvPr>
            <p:ph idx="1"/>
          </p:nvPr>
        </p:nvSpPr>
        <p:spPr>
          <a:xfrm>
            <a:off x="762000" y="548680"/>
            <a:ext cx="7626424" cy="4464496"/>
          </a:xfrm>
        </p:spPr>
        <p:txBody>
          <a:bodyPr>
            <a:normAutofit fontScale="32500" lnSpcReduction="20000"/>
          </a:bodyPr>
          <a:lstStyle/>
          <a:p>
            <a:pPr marL="0" indent="0">
              <a:lnSpc>
                <a:spcPct val="80000"/>
              </a:lnSpc>
              <a:buNone/>
            </a:pPr>
            <a:r>
              <a:rPr lang="en-GB" altLang="en-US" sz="5100" dirty="0" smtClean="0"/>
              <a:t>Well done – your children look very smart!</a:t>
            </a:r>
          </a:p>
          <a:p>
            <a:pPr marL="0" indent="0">
              <a:lnSpc>
                <a:spcPct val="80000"/>
              </a:lnSpc>
              <a:buNone/>
            </a:pPr>
            <a:endParaRPr lang="en-GB" altLang="en-US" sz="5100" dirty="0" smtClean="0"/>
          </a:p>
          <a:p>
            <a:pPr marL="0" indent="0">
              <a:lnSpc>
                <a:spcPct val="80000"/>
              </a:lnSpc>
              <a:buNone/>
            </a:pPr>
            <a:endParaRPr lang="en-GB" altLang="en-US" sz="5100" dirty="0" smtClean="0"/>
          </a:p>
          <a:p>
            <a:pPr marL="0" indent="0">
              <a:lnSpc>
                <a:spcPct val="80000"/>
              </a:lnSpc>
              <a:buNone/>
            </a:pPr>
            <a:endParaRPr lang="en-GB" altLang="en-US" sz="2800" dirty="0"/>
          </a:p>
          <a:p>
            <a:pPr>
              <a:lnSpc>
                <a:spcPct val="80000"/>
              </a:lnSpc>
            </a:pPr>
            <a:r>
              <a:rPr lang="en-GB" altLang="en-US" sz="2800" dirty="0" smtClean="0"/>
              <a:t/>
            </a:r>
            <a:br>
              <a:rPr lang="en-GB" altLang="en-US" sz="2800" dirty="0" smtClean="0"/>
            </a:br>
            <a:r>
              <a:rPr lang="en-GB" altLang="en-US" sz="5000" dirty="0"/>
              <a:t>School jumper/cardigan ONLY</a:t>
            </a:r>
          </a:p>
          <a:p>
            <a:pPr>
              <a:lnSpc>
                <a:spcPct val="80000"/>
              </a:lnSpc>
            </a:pPr>
            <a:endParaRPr lang="en-GB" altLang="en-US" sz="5000" dirty="0"/>
          </a:p>
          <a:p>
            <a:pPr>
              <a:lnSpc>
                <a:spcPct val="80000"/>
              </a:lnSpc>
            </a:pPr>
            <a:r>
              <a:rPr lang="en-GB" altLang="en-US" sz="5000" dirty="0"/>
              <a:t>Shirt only with top button </a:t>
            </a:r>
            <a:r>
              <a:rPr lang="en-GB" altLang="en-US" sz="5000" dirty="0" smtClean="0"/>
              <a:t>closed and tucked into trousers/skirts/shorts</a:t>
            </a:r>
          </a:p>
          <a:p>
            <a:pPr>
              <a:lnSpc>
                <a:spcPct val="80000"/>
              </a:lnSpc>
            </a:pPr>
            <a:endParaRPr lang="en-GB" altLang="en-US" sz="5000" dirty="0"/>
          </a:p>
          <a:p>
            <a:pPr>
              <a:lnSpc>
                <a:spcPct val="80000"/>
              </a:lnSpc>
            </a:pPr>
            <a:r>
              <a:rPr lang="en-GB" altLang="en-US" sz="5000" dirty="0" smtClean="0"/>
              <a:t>School tie with the colour of your child’s house.</a:t>
            </a:r>
            <a:endParaRPr lang="en-GB" altLang="en-US" sz="5000" dirty="0"/>
          </a:p>
          <a:p>
            <a:pPr>
              <a:lnSpc>
                <a:spcPct val="80000"/>
              </a:lnSpc>
            </a:pPr>
            <a:endParaRPr lang="en-GB" altLang="en-US" sz="5000" dirty="0"/>
          </a:p>
          <a:p>
            <a:pPr>
              <a:lnSpc>
                <a:spcPct val="80000"/>
              </a:lnSpc>
            </a:pPr>
            <a:r>
              <a:rPr lang="en-GB" altLang="en-US" sz="5000" dirty="0"/>
              <a:t>Black shoes </a:t>
            </a:r>
            <a:r>
              <a:rPr lang="en-GB" altLang="en-US" sz="5000" b="1" dirty="0"/>
              <a:t>not trainers </a:t>
            </a:r>
            <a:r>
              <a:rPr lang="en-GB" altLang="en-US" sz="5000" dirty="0"/>
              <a:t>and they must be ALL black.</a:t>
            </a:r>
          </a:p>
          <a:p>
            <a:pPr>
              <a:lnSpc>
                <a:spcPct val="80000"/>
              </a:lnSpc>
            </a:pPr>
            <a:endParaRPr lang="en-GB" altLang="en-US" sz="5000" dirty="0"/>
          </a:p>
          <a:p>
            <a:pPr>
              <a:lnSpc>
                <a:spcPct val="80000"/>
              </a:lnSpc>
            </a:pPr>
            <a:r>
              <a:rPr lang="en-GB" altLang="en-US" sz="5000" dirty="0" smtClean="0"/>
              <a:t>School </a:t>
            </a:r>
            <a:r>
              <a:rPr lang="en-GB" altLang="en-US" sz="5000" dirty="0"/>
              <a:t>colours for socks/ hairbands. No big bows</a:t>
            </a:r>
            <a:r>
              <a:rPr lang="en-GB" altLang="en-US" sz="5000" dirty="0" smtClean="0"/>
              <a:t>! (black, grey, white – red hairbands</a:t>
            </a:r>
          </a:p>
          <a:p>
            <a:pPr marL="0" indent="0">
              <a:lnSpc>
                <a:spcPct val="80000"/>
              </a:lnSpc>
              <a:buNone/>
            </a:pPr>
            <a:r>
              <a:rPr lang="en-GB" altLang="en-US" sz="5000" dirty="0" smtClean="0"/>
              <a:t>     are also acceptable)</a:t>
            </a:r>
            <a:endParaRPr lang="en-GB" altLang="en-US" sz="5000" dirty="0"/>
          </a:p>
          <a:p>
            <a:pPr>
              <a:lnSpc>
                <a:spcPct val="80000"/>
              </a:lnSpc>
            </a:pPr>
            <a:endParaRPr lang="en-GB" altLang="en-US" sz="5000" dirty="0"/>
          </a:p>
          <a:p>
            <a:pPr>
              <a:lnSpc>
                <a:spcPct val="80000"/>
              </a:lnSpc>
            </a:pPr>
            <a:r>
              <a:rPr lang="en-GB" altLang="en-US" sz="5000" dirty="0"/>
              <a:t>All items need to be named.</a:t>
            </a:r>
          </a:p>
          <a:p>
            <a:pPr>
              <a:lnSpc>
                <a:spcPct val="80000"/>
              </a:lnSpc>
            </a:pPr>
            <a:endParaRPr lang="en-GB" altLang="en-US" sz="5000" dirty="0"/>
          </a:p>
          <a:p>
            <a:pPr>
              <a:lnSpc>
                <a:spcPct val="80000"/>
              </a:lnSpc>
            </a:pPr>
            <a:r>
              <a:rPr lang="en-GB" altLang="en-US" sz="5000" dirty="0"/>
              <a:t>Hair longer than shoulder length needs to be tied back at all times.</a:t>
            </a:r>
          </a:p>
          <a:p>
            <a:pPr>
              <a:lnSpc>
                <a:spcPct val="80000"/>
              </a:lnSpc>
            </a:pPr>
            <a:endParaRPr lang="en-GB" altLang="en-US" sz="5000" dirty="0"/>
          </a:p>
          <a:p>
            <a:pPr>
              <a:lnSpc>
                <a:spcPct val="80000"/>
              </a:lnSpc>
            </a:pPr>
            <a:r>
              <a:rPr lang="en-GB" altLang="en-US" sz="5000" dirty="0"/>
              <a:t>Earrings – should only be simple studs and if possible, not worn on PE days. If this is not possible, please provide microporous tape</a:t>
            </a:r>
            <a:r>
              <a:rPr lang="en-GB" altLang="en-US" sz="5000" dirty="0" smtClean="0"/>
              <a:t>.</a:t>
            </a:r>
            <a:endParaRPr lang="en-GB" altLang="en-US" sz="5000" dirty="0"/>
          </a:p>
          <a:p>
            <a:pPr>
              <a:lnSpc>
                <a:spcPct val="80000"/>
              </a:lnSpc>
            </a:pPr>
            <a:endParaRPr lang="en-GB" altLang="en-US" sz="5000" dirty="0"/>
          </a:p>
          <a:p>
            <a:pPr marL="0" indent="0">
              <a:lnSpc>
                <a:spcPct val="80000"/>
              </a:lnSpc>
              <a:buNone/>
            </a:pPr>
            <a:endParaRPr lang="en-GB" altLang="en-US" sz="5000" dirty="0"/>
          </a:p>
        </p:txBody>
      </p:sp>
    </p:spTree>
    <p:extLst>
      <p:ext uri="{BB962C8B-B14F-4D97-AF65-F5344CB8AC3E}">
        <p14:creationId xmlns:p14="http://schemas.microsoft.com/office/powerpoint/2010/main" val="11976811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041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0419">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0419">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0419">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0419">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0419">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0419">
                                            <p:txEl>
                                              <p:pRg st="15" end="1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0419">
                                            <p:txEl>
                                              <p:pRg st="17" end="1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0419">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6 Timetable</a:t>
            </a:r>
            <a:endParaRPr lang="en-GB" dirty="0"/>
          </a:p>
        </p:txBody>
      </p:sp>
      <p:pic>
        <p:nvPicPr>
          <p:cNvPr id="4" name="Content Placeholder 3"/>
          <p:cNvPicPr>
            <a:picLocks noGrp="1" noChangeAspect="1"/>
          </p:cNvPicPr>
          <p:nvPr>
            <p:ph idx="1"/>
          </p:nvPr>
        </p:nvPicPr>
        <p:blipFill rotWithShape="1">
          <a:blip r:embed="rId2"/>
          <a:srcRect l="16157" t="24265" r="15054" b="9030"/>
          <a:stretch/>
        </p:blipFill>
        <p:spPr>
          <a:xfrm>
            <a:off x="107504" y="639211"/>
            <a:ext cx="8731696" cy="4762743"/>
          </a:xfrm>
          <a:prstGeom prst="rect">
            <a:avLst/>
          </a:prstGeom>
        </p:spPr>
      </p:pic>
    </p:spTree>
    <p:extLst>
      <p:ext uri="{BB962C8B-B14F-4D97-AF65-F5344CB8AC3E}">
        <p14:creationId xmlns:p14="http://schemas.microsoft.com/office/powerpoint/2010/main" val="2630955876"/>
      </p:ext>
    </p:extLst>
  </p:cSld>
  <p:clrMapOvr>
    <a:masterClrMapping/>
  </p:clrMapOvr>
  <p:transition spd="slow">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4653136"/>
            <a:ext cx="6860232" cy="1600200"/>
          </a:xfrm>
        </p:spPr>
        <p:txBody>
          <a:bodyPr>
            <a:noAutofit/>
          </a:bodyPr>
          <a:lstStyle/>
          <a:p>
            <a:pPr algn="ctr"/>
            <a:r>
              <a:rPr lang="en-GB" sz="3600" dirty="0" smtClean="0"/>
              <a:t>Questions…</a:t>
            </a:r>
            <a:endParaRPr lang="en-GB" sz="3600" dirty="0"/>
          </a:p>
        </p:txBody>
      </p:sp>
      <p:pic>
        <p:nvPicPr>
          <p:cNvPr id="6" name="Picture 2"/>
          <p:cNvPicPr>
            <a:picLocks noGrp="1" noChangeAspect="1" noChangeArrowheads="1"/>
          </p:cNvPicPr>
          <p:nvPr>
            <p:ph idx="1"/>
          </p:nvPr>
        </p:nvPicPr>
        <p:blipFill>
          <a:blip r:embed="rId4" cstate="print"/>
          <a:stretch>
            <a:fillRect/>
          </a:stretch>
        </p:blipFill>
        <p:spPr bwMode="auto">
          <a:xfrm>
            <a:off x="2590800" y="685800"/>
            <a:ext cx="3886200" cy="3886200"/>
          </a:xfrm>
          <a:prstGeom prst="rect">
            <a:avLst/>
          </a:prstGeom>
          <a:noFill/>
          <a:ln w="9525">
            <a:noFill/>
            <a:miter lim="800000"/>
            <a:headEnd/>
            <a:tailEnd/>
          </a:ln>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p:transition spd="slow">
    <p:wipe dir="d"/>
  </p:transition>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4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Newsprint</Template>
  <TotalTime>2490</TotalTime>
  <Words>977</Words>
  <Application>Microsoft Office PowerPoint</Application>
  <PresentationFormat>On-screen Show (4:3)</PresentationFormat>
  <Paragraphs>114</Paragraphs>
  <Slides>18</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Impact</vt:lpstr>
      <vt:lpstr>Mangal</vt:lpstr>
      <vt:lpstr>Times New Roman</vt:lpstr>
      <vt:lpstr>NewsPrint</vt:lpstr>
      <vt:lpstr>Year 6</vt:lpstr>
      <vt:lpstr>The team!</vt:lpstr>
      <vt:lpstr>What is Year 6 all about?</vt:lpstr>
      <vt:lpstr>Overview of the year (dates)</vt:lpstr>
      <vt:lpstr>FCVS Curriculum Design</vt:lpstr>
      <vt:lpstr>FCVS Curriculum Design</vt:lpstr>
      <vt:lpstr>Creative Curriculum – topic areas covered</vt:lpstr>
      <vt:lpstr>Creative Learning (trips and outdoor learning)</vt:lpstr>
      <vt:lpstr>Organisation for Maths and English</vt:lpstr>
      <vt:lpstr>  English</vt:lpstr>
      <vt:lpstr>English</vt:lpstr>
      <vt:lpstr>Expectations (Homework)</vt:lpstr>
      <vt:lpstr>PowerPoint Presentation</vt:lpstr>
      <vt:lpstr>Behaviour and Expectations</vt:lpstr>
      <vt:lpstr>Routines</vt:lpstr>
      <vt:lpstr>School Uniform</vt:lpstr>
      <vt:lpstr>Year 6 Timetable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meeting</dc:title>
  <dc:creator>Manager</dc:creator>
  <cp:lastModifiedBy>LJordan</cp:lastModifiedBy>
  <cp:revision>95</cp:revision>
  <cp:lastPrinted>2024-09-17T14:45:53Z</cp:lastPrinted>
  <dcterms:created xsi:type="dcterms:W3CDTF">2012-09-19T12:45:18Z</dcterms:created>
  <dcterms:modified xsi:type="dcterms:W3CDTF">2024-09-17T15:11:31Z</dcterms:modified>
</cp:coreProperties>
</file>