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4"/>
  </p:handoutMasterIdLst>
  <p:sldIdLst>
    <p:sldId id="275" r:id="rId2"/>
    <p:sldId id="256" r:id="rId3"/>
    <p:sldId id="285" r:id="rId4"/>
    <p:sldId id="286" r:id="rId5"/>
    <p:sldId id="257" r:id="rId6"/>
    <p:sldId id="267" r:id="rId7"/>
    <p:sldId id="284" r:id="rId8"/>
    <p:sldId id="294" r:id="rId9"/>
    <p:sldId id="295" r:id="rId10"/>
    <p:sldId id="297" r:id="rId11"/>
    <p:sldId id="298" r:id="rId12"/>
    <p:sldId id="299" r:id="rId13"/>
    <p:sldId id="280" r:id="rId14"/>
    <p:sldId id="290" r:id="rId15"/>
    <p:sldId id="261" r:id="rId16"/>
    <p:sldId id="276" r:id="rId17"/>
    <p:sldId id="266" r:id="rId18"/>
    <p:sldId id="293" r:id="rId19"/>
    <p:sldId id="279" r:id="rId20"/>
    <p:sldId id="289" r:id="rId21"/>
    <p:sldId id="264" r:id="rId22"/>
    <p:sldId id="287" r:id="rId2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28" autoAdjust="0"/>
    <p:restoredTop sz="86384" autoAdjust="0"/>
  </p:normalViewPr>
  <p:slideViewPr>
    <p:cSldViewPr>
      <p:cViewPr varScale="1">
        <p:scale>
          <a:sx n="81" d="100"/>
          <a:sy n="81" d="100"/>
        </p:scale>
        <p:origin x="1277" y="72"/>
      </p:cViewPr>
      <p:guideLst>
        <p:guide orient="horz" pos="2160"/>
        <p:guide pos="2880"/>
      </p:guideLst>
    </p:cSldViewPr>
  </p:slideViewPr>
  <p:outlineViewPr>
    <p:cViewPr>
      <p:scale>
        <a:sx n="33" d="100"/>
        <a:sy n="33" d="100"/>
      </p:scale>
      <p:origin x="0" y="446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B6F7075-8C86-459A-92D1-4A79B8F39795}" type="datetimeFigureOut">
              <a:rPr lang="en-GB" smtClean="0"/>
              <a:t>30/09/2025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BD932569-3B53-4F58-9778-A499BBF5ABBA}" type="slidenum">
              <a:rPr lang="en-GB" smtClean="0"/>
              <a:t>‹#›</a:t>
            </a:fld>
            <a:endParaRPr lang="en-GB"/>
          </a:p>
        </p:txBody>
      </p:sp>
    </p:spTree>
    <p:extLst>
      <p:ext uri="{BB962C8B-B14F-4D97-AF65-F5344CB8AC3E}">
        <p14:creationId xmlns:p14="http://schemas.microsoft.com/office/powerpoint/2010/main" val="3004450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560262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4069891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2186454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735690-7164-4352-96E7-11DAD13DF7C3}"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11935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735690-7164-4352-96E7-11DAD13DF7C3}"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2920936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735690-7164-4352-96E7-11DAD13DF7C3}"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030107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735690-7164-4352-96E7-11DAD13DF7C3}"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259425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D735690-7164-4352-96E7-11DAD13DF7C3}"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535798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735690-7164-4352-96E7-11DAD13DF7C3}"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669612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2376746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49509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607355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29833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30507911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7439921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735690-7164-4352-96E7-11DAD13DF7C3}"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690E7F-6066-4A30-9F9C-48168EBC7E62}" type="slidenum">
              <a:rPr lang="en-GB" smtClean="0"/>
              <a:t>‹#›</a:t>
            </a:fld>
            <a:endParaRPr lang="en-GB"/>
          </a:p>
        </p:txBody>
      </p:sp>
    </p:spTree>
    <p:extLst>
      <p:ext uri="{BB962C8B-B14F-4D97-AF65-F5344CB8AC3E}">
        <p14:creationId xmlns:p14="http://schemas.microsoft.com/office/powerpoint/2010/main" val="1517632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D735690-7164-4352-96E7-11DAD13DF7C3}" type="datetimeFigureOut">
              <a:rPr lang="en-GB" smtClean="0"/>
              <a:t>30/09/2025</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01690E7F-6066-4A30-9F9C-48168EBC7E62}" type="slidenum">
              <a:rPr lang="en-GB" smtClean="0"/>
              <a:t>‹#›</a:t>
            </a:fld>
            <a:endParaRPr lang="en-GB"/>
          </a:p>
        </p:txBody>
      </p:sp>
    </p:spTree>
    <p:extLst>
      <p:ext uri="{BB962C8B-B14F-4D97-AF65-F5344CB8AC3E}">
        <p14:creationId xmlns:p14="http://schemas.microsoft.com/office/powerpoint/2010/main" val="12760884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foundationyears.org.uk/files/2021/09/What-to-expect-in-the-EYFS-complete-FINAL-16.09-compressed.pdf"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8560" y="5398264"/>
            <a:ext cx="7772400" cy="1470025"/>
          </a:xfrm>
        </p:spPr>
        <p:txBody>
          <a:bodyPr>
            <a:normAutofit fontScale="90000"/>
          </a:bodyPr>
          <a:lstStyle/>
          <a:p>
            <a:r>
              <a:rPr lang="en-GB" dirty="0">
                <a:solidFill>
                  <a:schemeClr val="accent2">
                    <a:lumMod val="75000"/>
                  </a:schemeClr>
                </a:solidFill>
                <a:latin typeface="Comic Sans MS" panose="030F0702030302020204" pitchFamily="66" charset="0"/>
              </a:rPr>
              <a:t>Welcome to Acorn</a:t>
            </a:r>
            <a:br>
              <a:rPr lang="en-GB" u="sng" dirty="0">
                <a:latin typeface="Comic Sans MS" panose="030F0702030302020204" pitchFamily="66" charset="0"/>
              </a:rPr>
            </a:br>
            <a:br>
              <a:rPr lang="en-GB" u="sng" dirty="0">
                <a:latin typeface="Comic Sans MS" panose="030F0702030302020204" pitchFamily="66" charset="0"/>
              </a:rPr>
            </a:b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5816" y="764704"/>
            <a:ext cx="3096345" cy="3293092"/>
          </a:xfrm>
          <a:prstGeom prst="rect">
            <a:avLst/>
          </a:prstGeom>
        </p:spPr>
      </p:pic>
    </p:spTree>
    <p:extLst>
      <p:ext uri="{BB962C8B-B14F-4D97-AF65-F5344CB8AC3E}">
        <p14:creationId xmlns:p14="http://schemas.microsoft.com/office/powerpoint/2010/main" val="3517448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800" b="1" dirty="0">
                <a:solidFill>
                  <a:schemeClr val="accent2">
                    <a:lumMod val="75000"/>
                  </a:schemeClr>
                </a:solidFill>
                <a:latin typeface="Comic Sans MS" panose="030F0702030302020204" pitchFamily="66" charset="0"/>
              </a:rPr>
              <a:t>Morning Routine</a:t>
            </a:r>
          </a:p>
        </p:txBody>
      </p:sp>
      <p:sp>
        <p:nvSpPr>
          <p:cNvPr id="5" name="Content Placeholder 4"/>
          <p:cNvSpPr>
            <a:spLocks noGrp="1"/>
          </p:cNvSpPr>
          <p:nvPr>
            <p:ph idx="1"/>
          </p:nvPr>
        </p:nvSpPr>
        <p:spPr>
          <a:xfrm>
            <a:off x="338056" y="1509744"/>
            <a:ext cx="7065438" cy="1728191"/>
          </a:xfrm>
        </p:spPr>
        <p:txBody>
          <a:bodyPr>
            <a:normAutofit fontScale="92500"/>
          </a:bodyPr>
          <a:lstStyle/>
          <a:p>
            <a:pPr marL="0" indent="0">
              <a:buNone/>
            </a:pPr>
            <a:r>
              <a:rPr lang="en-GB" sz="1900" dirty="0">
                <a:latin typeface="Comic Sans MS" panose="030F0702030302020204" pitchFamily="66" charset="0"/>
              </a:rPr>
              <a:t>The children are being helped with the routines of the morning.</a:t>
            </a:r>
          </a:p>
          <a:p>
            <a:pPr marL="0" indent="0">
              <a:buNone/>
            </a:pPr>
            <a:r>
              <a:rPr lang="en-GB" sz="1900" dirty="0">
                <a:latin typeface="Comic Sans MS" panose="030F0702030302020204" pitchFamily="66" charset="0"/>
              </a:rPr>
              <a:t>They will be learning to develop their independence skills. </a:t>
            </a:r>
          </a:p>
          <a:p>
            <a:pPr marL="0" indent="0">
              <a:buNone/>
            </a:pPr>
            <a:r>
              <a:rPr lang="en-GB" sz="1900" dirty="0">
                <a:latin typeface="Comic Sans MS" panose="030F0702030302020204" pitchFamily="66" charset="0"/>
              </a:rPr>
              <a:t>When they come into pre-school they are learning to take off and hang up their coats, place their water bottles in a basket,  and stick up their photo to self-register.</a:t>
            </a:r>
          </a:p>
          <a:p>
            <a:pPr marL="0" indent="0">
              <a:buNone/>
            </a:pPr>
            <a:endParaRPr lang="en-GB" sz="1900" dirty="0">
              <a:latin typeface="Comic Sans MS" panose="030F0702030302020204" pitchFamily="66" charset="0"/>
            </a:endParaRPr>
          </a:p>
          <a:p>
            <a:endParaRPr lang="en-GB" sz="2000" dirty="0">
              <a:latin typeface="Comic Sans MS" panose="030F0702030302020204" pitchFamily="66" charset="0"/>
            </a:endParaRPr>
          </a:p>
        </p:txBody>
      </p:sp>
      <p:sp>
        <p:nvSpPr>
          <p:cNvPr id="15" name="Right Arrow 14"/>
          <p:cNvSpPr/>
          <p:nvPr/>
        </p:nvSpPr>
        <p:spPr>
          <a:xfrm>
            <a:off x="5116828" y="4854232"/>
            <a:ext cx="432048" cy="15800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a:extLst>
              <a:ext uri="{FF2B5EF4-FFF2-40B4-BE49-F238E27FC236}">
                <a16:creationId xmlns:a16="http://schemas.microsoft.com/office/drawing/2014/main" id="{7390B155-470E-4FAE-8ABC-880E7DF2001E}"/>
              </a:ext>
            </a:extLst>
          </p:cNvPr>
          <p:cNvPicPr>
            <a:picLocks noChangeAspect="1"/>
          </p:cNvPicPr>
          <p:nvPr/>
        </p:nvPicPr>
        <p:blipFill>
          <a:blip r:embed="rId2"/>
          <a:stretch>
            <a:fillRect/>
          </a:stretch>
        </p:blipFill>
        <p:spPr>
          <a:xfrm>
            <a:off x="2198153" y="4813351"/>
            <a:ext cx="463336" cy="239766"/>
          </a:xfrm>
          <a:prstGeom prst="rect">
            <a:avLst/>
          </a:prstGeom>
        </p:spPr>
      </p:pic>
      <p:pic>
        <p:nvPicPr>
          <p:cNvPr id="6" name="Picture 5">
            <a:extLst>
              <a:ext uri="{FF2B5EF4-FFF2-40B4-BE49-F238E27FC236}">
                <a16:creationId xmlns:a16="http://schemas.microsoft.com/office/drawing/2014/main" id="{563CB61D-A95D-4BBE-AD6A-9A919C48E4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16616" y="3976687"/>
            <a:ext cx="2561333" cy="1913094"/>
          </a:xfrm>
          <a:prstGeom prst="rect">
            <a:avLst/>
          </a:prstGeom>
        </p:spPr>
      </p:pic>
      <p:pic>
        <p:nvPicPr>
          <p:cNvPr id="8" name="Picture 7">
            <a:extLst>
              <a:ext uri="{FF2B5EF4-FFF2-40B4-BE49-F238E27FC236}">
                <a16:creationId xmlns:a16="http://schemas.microsoft.com/office/drawing/2014/main" id="{E50DB00B-C0CE-4676-95B2-25E12E535A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590108" y="3976691"/>
            <a:ext cx="2561334" cy="1913095"/>
          </a:xfrm>
          <a:prstGeom prst="rect">
            <a:avLst/>
          </a:prstGeom>
        </p:spPr>
      </p:pic>
      <p:pic>
        <p:nvPicPr>
          <p:cNvPr id="12" name="Picture 11">
            <a:extLst>
              <a:ext uri="{FF2B5EF4-FFF2-40B4-BE49-F238E27FC236}">
                <a16:creationId xmlns:a16="http://schemas.microsoft.com/office/drawing/2014/main" id="{A581191B-E2AF-466B-9BFB-19292F34D8D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9049" b="2338"/>
          <a:stretch/>
        </p:blipFill>
        <p:spPr>
          <a:xfrm rot="5400000">
            <a:off x="5463157" y="3985546"/>
            <a:ext cx="2561334" cy="1895376"/>
          </a:xfrm>
          <a:prstGeom prst="rect">
            <a:avLst/>
          </a:prstGeom>
        </p:spPr>
      </p:pic>
    </p:spTree>
    <p:extLst>
      <p:ext uri="{BB962C8B-B14F-4D97-AF65-F5344CB8AC3E}">
        <p14:creationId xmlns:p14="http://schemas.microsoft.com/office/powerpoint/2010/main" val="3331188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994122"/>
          </a:xfrm>
        </p:spPr>
        <p:txBody>
          <a:bodyPr>
            <a:normAutofit/>
          </a:bodyPr>
          <a:lstStyle/>
          <a:p>
            <a:r>
              <a:rPr lang="en-GB" sz="2800" b="1" dirty="0">
                <a:solidFill>
                  <a:schemeClr val="accent2">
                    <a:lumMod val="75000"/>
                  </a:schemeClr>
                </a:solidFill>
                <a:latin typeface="Comic Sans MS" panose="030F0702030302020204" pitchFamily="66" charset="0"/>
              </a:rPr>
              <a:t>A typical day in Acorn Pre-School</a:t>
            </a:r>
          </a:p>
        </p:txBody>
      </p:sp>
      <p:sp>
        <p:nvSpPr>
          <p:cNvPr id="3" name="Content Placeholder 2"/>
          <p:cNvSpPr>
            <a:spLocks noGrp="1"/>
          </p:cNvSpPr>
          <p:nvPr>
            <p:ph idx="1"/>
          </p:nvPr>
        </p:nvSpPr>
        <p:spPr>
          <a:xfrm>
            <a:off x="27765" y="1124744"/>
            <a:ext cx="8686836" cy="6093296"/>
          </a:xfrm>
        </p:spPr>
        <p:txBody>
          <a:bodyPr>
            <a:normAutofit fontScale="70000" lnSpcReduction="20000"/>
          </a:bodyPr>
          <a:lstStyle/>
          <a:p>
            <a:r>
              <a:rPr lang="en-GB" sz="2600" dirty="0">
                <a:latin typeface="Comic Sans MS" panose="030F0702030302020204" pitchFamily="66" charset="0"/>
              </a:rPr>
              <a:t>After the morning routine, they go off to play by choosing an activity either inside or outside.</a:t>
            </a:r>
          </a:p>
          <a:p>
            <a:r>
              <a:rPr lang="en-GB" sz="2600" dirty="0">
                <a:latin typeface="Comic Sans MS" panose="030F0702030302020204" pitchFamily="66" charset="0"/>
              </a:rPr>
              <a:t>We then do a rhyme time or group time activity, either as the whole group or in smaller Key Worker groups. This might be reading a story, doing some counting, learning about a topic, showing the children how to do a drawing/painting or a speaking and listening activity.</a:t>
            </a:r>
          </a:p>
          <a:p>
            <a:r>
              <a:rPr lang="en-GB" sz="2600" dirty="0">
                <a:latin typeface="Comic Sans MS" panose="030F0702030302020204" pitchFamily="66" charset="0"/>
              </a:rPr>
              <a:t>We then have another longer play session, where the children can move between choosing inside or outside activities. During this longer play session the children may be asked to either do a focused activity with an adult or a group activity with their Key Worker. This will usually follow on from the input they had in the earlier group time activity. </a:t>
            </a:r>
          </a:p>
          <a:p>
            <a:r>
              <a:rPr lang="en-GB" sz="2600" dirty="0">
                <a:latin typeface="Comic Sans MS" panose="030F0702030302020204" pitchFamily="66" charset="0"/>
              </a:rPr>
              <a:t>During this time the children are asked to come and have a snack which is milk or water and a piece of fruit.</a:t>
            </a:r>
          </a:p>
          <a:p>
            <a:r>
              <a:rPr lang="en-GB" sz="2600" dirty="0">
                <a:latin typeface="Comic Sans MS" panose="030F0702030302020204" pitchFamily="66" charset="0"/>
              </a:rPr>
              <a:t>We then have tidy up time followed by another group time activity for the children who go home at 12 and lunch for the children who stay until 3.</a:t>
            </a:r>
          </a:p>
          <a:p>
            <a:r>
              <a:rPr lang="en-GB" sz="2600" dirty="0">
                <a:latin typeface="Comic Sans MS" panose="030F0702030302020204" pitchFamily="66" charset="0"/>
              </a:rPr>
              <a:t>After lunch we have some quiet time followed by outside play.</a:t>
            </a:r>
          </a:p>
          <a:p>
            <a:r>
              <a:rPr lang="en-GB" sz="2600" dirty="0">
                <a:latin typeface="Comic Sans MS" panose="030F0702030302020204" pitchFamily="66" charset="0"/>
              </a:rPr>
              <a:t>We then have a group time activity followed by more free flow play.</a:t>
            </a:r>
          </a:p>
          <a:p>
            <a:r>
              <a:rPr lang="en-GB" sz="2600" dirty="0">
                <a:latin typeface="Comic Sans MS" panose="030F0702030302020204" pitchFamily="66" charset="0"/>
              </a:rPr>
              <a:t>We then tidy up and have story time before going home.</a:t>
            </a:r>
          </a:p>
          <a:p>
            <a:r>
              <a:rPr lang="en-GB" sz="2600" dirty="0">
                <a:latin typeface="Comic Sans MS" panose="030F0702030302020204" pitchFamily="66" charset="0"/>
              </a:rPr>
              <a:t>When getting ready to go home, the children are helped with their coats, book bags and water bottles.</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1328956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08361"/>
            <a:ext cx="7490793" cy="1320800"/>
          </a:xfrm>
        </p:spPr>
        <p:txBody>
          <a:bodyPr>
            <a:normAutofit/>
          </a:bodyPr>
          <a:lstStyle/>
          <a:p>
            <a:r>
              <a:rPr lang="en-GB" sz="2800" b="1" dirty="0">
                <a:solidFill>
                  <a:schemeClr val="accent2">
                    <a:lumMod val="75000"/>
                  </a:schemeClr>
                </a:solidFill>
                <a:latin typeface="Comic Sans MS" panose="030F0702030302020204" pitchFamily="66" charset="0"/>
              </a:rPr>
              <a:t>What is my child doing at pre-school?</a:t>
            </a:r>
          </a:p>
        </p:txBody>
      </p:sp>
      <p:sp>
        <p:nvSpPr>
          <p:cNvPr id="3" name="Content Placeholder 2"/>
          <p:cNvSpPr>
            <a:spLocks noGrp="1"/>
          </p:cNvSpPr>
          <p:nvPr>
            <p:ph idx="1"/>
          </p:nvPr>
        </p:nvSpPr>
        <p:spPr>
          <a:xfrm>
            <a:off x="457200" y="1268761"/>
            <a:ext cx="6851104" cy="3672408"/>
          </a:xfrm>
        </p:spPr>
        <p:txBody>
          <a:bodyPr>
            <a:noAutofit/>
          </a:bodyPr>
          <a:lstStyle/>
          <a:p>
            <a:r>
              <a:rPr lang="en-GB" sz="1800" dirty="0">
                <a:latin typeface="Comic Sans MS" panose="030F0702030302020204" pitchFamily="66" charset="0"/>
              </a:rPr>
              <a:t>Every half term we follow a theme that applies across the different areas of the Early Years Curriculum and a Power of Reading text in Literacy. </a:t>
            </a:r>
          </a:p>
          <a:p>
            <a:r>
              <a:rPr lang="en-GB" sz="1800" dirty="0">
                <a:latin typeface="Comic Sans MS" panose="030F0702030302020204" pitchFamily="66" charset="0"/>
              </a:rPr>
              <a:t>This half term our theme is ‘Settling In’ and our Power of Reading text is, “Honey for you, Honey for me” by Michael Rosen.</a:t>
            </a:r>
          </a:p>
          <a:p>
            <a:r>
              <a:rPr lang="en-GB" sz="1800" dirty="0">
                <a:latin typeface="Comic Sans MS" panose="030F0702030302020204" pitchFamily="66" charset="0"/>
              </a:rPr>
              <a:t>Activities (this includes indoor and outdoor environment activities, Key Worker </a:t>
            </a:r>
            <a:r>
              <a:rPr lang="en-GB" dirty="0">
                <a:latin typeface="Comic Sans MS" panose="030F0702030302020204" pitchFamily="66" charset="0"/>
              </a:rPr>
              <a:t>g</a:t>
            </a:r>
            <a:r>
              <a:rPr lang="en-GB" sz="1800" dirty="0">
                <a:latin typeface="Comic Sans MS" panose="030F0702030302020204" pitchFamily="66" charset="0"/>
              </a:rPr>
              <a:t>roup, whole </a:t>
            </a:r>
            <a:r>
              <a:rPr lang="en-GB" dirty="0">
                <a:latin typeface="Comic Sans MS" panose="030F0702030302020204" pitchFamily="66" charset="0"/>
              </a:rPr>
              <a:t>g</a:t>
            </a:r>
            <a:r>
              <a:rPr lang="en-GB" sz="1800" dirty="0">
                <a:latin typeface="Comic Sans MS" panose="030F0702030302020204" pitchFamily="66" charset="0"/>
              </a:rPr>
              <a:t>roup and focused </a:t>
            </a:r>
            <a:r>
              <a:rPr lang="en-GB" dirty="0">
                <a:latin typeface="Comic Sans MS" panose="030F0702030302020204" pitchFamily="66" charset="0"/>
              </a:rPr>
              <a:t>a</a:t>
            </a:r>
            <a:r>
              <a:rPr lang="en-GB" sz="1800" dirty="0">
                <a:latin typeface="Comic Sans MS" panose="030F0702030302020204" pitchFamily="66" charset="0"/>
              </a:rPr>
              <a:t>ctivities) are planned to meet the areas of development as set out in the Development Matters document. </a:t>
            </a:r>
          </a:p>
          <a:p>
            <a:r>
              <a:rPr lang="en-GB" sz="1800" dirty="0">
                <a:latin typeface="Comic Sans MS" panose="030F0702030302020204" pitchFamily="66" charset="0"/>
              </a:rPr>
              <a:t>Every week in the inside and outside environment there are Literacy, Mathematics, Creative, Understanding the World and Physical activities.</a:t>
            </a:r>
          </a:p>
          <a:p>
            <a:r>
              <a:rPr lang="en-GB" sz="1800" dirty="0">
                <a:latin typeface="Comic Sans MS" panose="030F0702030302020204" pitchFamily="66" charset="0"/>
              </a:rPr>
              <a:t>Other activities such as role play encourage Personal and Social and Communication and Language skills.</a:t>
            </a:r>
          </a:p>
        </p:txBody>
      </p:sp>
    </p:spTree>
    <p:extLst>
      <p:ext uri="{BB962C8B-B14F-4D97-AF65-F5344CB8AC3E}">
        <p14:creationId xmlns:p14="http://schemas.microsoft.com/office/powerpoint/2010/main" val="2144516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93994"/>
          </a:xfrm>
        </p:spPr>
        <p:txBody>
          <a:bodyPr>
            <a:normAutofit/>
          </a:bodyPr>
          <a:lstStyle/>
          <a:p>
            <a:r>
              <a:rPr lang="en-GB" sz="2800" b="1" dirty="0">
                <a:solidFill>
                  <a:schemeClr val="accent2">
                    <a:lumMod val="75000"/>
                  </a:schemeClr>
                </a:solidFill>
                <a:latin typeface="Comic Sans MS" panose="030F0702030302020204" pitchFamily="66" charset="0"/>
              </a:rPr>
              <a:t>Forest School</a:t>
            </a:r>
          </a:p>
        </p:txBody>
      </p:sp>
      <p:sp>
        <p:nvSpPr>
          <p:cNvPr id="3" name="Content Placeholder 2"/>
          <p:cNvSpPr>
            <a:spLocks noGrp="1"/>
          </p:cNvSpPr>
          <p:nvPr>
            <p:ph idx="1"/>
          </p:nvPr>
        </p:nvSpPr>
        <p:spPr>
          <a:xfrm>
            <a:off x="467544" y="1124744"/>
            <a:ext cx="6984776" cy="5328592"/>
          </a:xfrm>
        </p:spPr>
        <p:txBody>
          <a:bodyPr>
            <a:normAutofit/>
          </a:bodyPr>
          <a:lstStyle/>
          <a:p>
            <a:r>
              <a:rPr lang="en-GB" sz="1800" dirty="0">
                <a:latin typeface="Comic Sans MS" panose="030F0702030302020204" pitchFamily="66" charset="0"/>
              </a:rPr>
              <a:t>Forest school is every Wednesday morning.</a:t>
            </a:r>
          </a:p>
          <a:p>
            <a:r>
              <a:rPr lang="en-GB" sz="1800" dirty="0">
                <a:latin typeface="Comic Sans MS" panose="030F0702030302020204" pitchFamily="66" charset="0"/>
              </a:rPr>
              <a:t>The children need to come to </a:t>
            </a:r>
            <a:r>
              <a:rPr lang="en-GB" dirty="0">
                <a:latin typeface="Comic Sans MS" panose="030F0702030302020204" pitchFamily="66" charset="0"/>
              </a:rPr>
              <a:t>pre-school </a:t>
            </a:r>
            <a:r>
              <a:rPr lang="en-GB" sz="1800" dirty="0">
                <a:latin typeface="Comic Sans MS" panose="030F0702030302020204" pitchFamily="66" charset="0"/>
              </a:rPr>
              <a:t>on Wednesdays dressed and ready to go outside for Forest School after the register.</a:t>
            </a:r>
          </a:p>
          <a:p>
            <a:r>
              <a:rPr lang="en-US" sz="1800" dirty="0">
                <a:latin typeface="Comic Sans MS" panose="030F0702030302020204" pitchFamily="66" charset="0"/>
              </a:rPr>
              <a:t>Lots of layers are a good idea for Forest School, then with waterproofs on top. Wellies or sturdy boots are best, maybe with an extra pair of socks to keep feet warm.</a:t>
            </a:r>
          </a:p>
          <a:p>
            <a:r>
              <a:rPr lang="en-US" sz="1800" dirty="0">
                <a:latin typeface="Comic Sans MS" panose="030F0702030302020204" pitchFamily="66" charset="0"/>
              </a:rPr>
              <a:t>When the weather gets colder please send in gloves and hats and scarves for your child.</a:t>
            </a:r>
            <a:endParaRPr lang="en-GB" sz="1800" dirty="0">
              <a:latin typeface="Comic Sans MS" panose="030F0702030302020204" pitchFamily="66" charset="0"/>
            </a:endParaRPr>
          </a:p>
          <a:p>
            <a:pPr marL="0" indent="0">
              <a:buNone/>
            </a:pPr>
            <a:endParaRPr lang="en-GB" sz="1800" dirty="0">
              <a:latin typeface="Comic Sans MS" panose="030F0702030302020204" pitchFamily="66" charset="0"/>
            </a:endParaRPr>
          </a:p>
        </p:txBody>
      </p:sp>
    </p:spTree>
    <p:extLst>
      <p:ext uri="{BB962C8B-B14F-4D97-AF65-F5344CB8AC3E}">
        <p14:creationId xmlns:p14="http://schemas.microsoft.com/office/powerpoint/2010/main" val="3371893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620688"/>
            <a:ext cx="8589640" cy="2597150"/>
          </a:xfrm>
        </p:spPr>
        <p:txBody>
          <a:bodyPr>
            <a:normAutofit fontScale="90000"/>
          </a:bodyPr>
          <a:lstStyle/>
          <a:p>
            <a:pPr algn="ctr"/>
            <a:r>
              <a:rPr lang="en-GB" sz="3100" b="1" dirty="0">
                <a:solidFill>
                  <a:schemeClr val="accent2">
                    <a:lumMod val="75000"/>
                  </a:schemeClr>
                </a:solidFill>
                <a:latin typeface="Comic Sans MS" panose="030F0702030302020204" pitchFamily="66" charset="0"/>
              </a:rPr>
              <a:t>From Development Matters Characteristics of Effective Learning:</a:t>
            </a:r>
            <a:br>
              <a:rPr lang="en-GB" sz="3100" b="1" dirty="0">
                <a:solidFill>
                  <a:schemeClr val="accent2">
                    <a:lumMod val="75000"/>
                  </a:schemeClr>
                </a:solidFill>
                <a:latin typeface="Comic Sans MS" panose="030F0702030302020204" pitchFamily="66" charset="0"/>
              </a:rPr>
            </a:br>
            <a:br>
              <a:rPr lang="en-GB" sz="3100" dirty="0">
                <a:solidFill>
                  <a:prstClr val="black"/>
                </a:solidFill>
                <a:latin typeface="Comic Sans MS" panose="030F0702030302020204" pitchFamily="66" charset="0"/>
              </a:rPr>
            </a:br>
            <a:r>
              <a:rPr lang="en-GB" sz="2700" dirty="0">
                <a:solidFill>
                  <a:prstClr val="black"/>
                </a:solidFill>
                <a:latin typeface="Comic Sans MS" panose="030F0702030302020204" pitchFamily="66" charset="0"/>
              </a:rPr>
              <a:t>Playing and exploring</a:t>
            </a:r>
            <a:br>
              <a:rPr lang="en-GB" sz="2700" dirty="0">
                <a:solidFill>
                  <a:prstClr val="black"/>
                </a:solidFill>
                <a:latin typeface="Comic Sans MS" panose="030F0702030302020204" pitchFamily="66" charset="0"/>
              </a:rPr>
            </a:br>
            <a:r>
              <a:rPr lang="en-GB" sz="2700" dirty="0">
                <a:solidFill>
                  <a:prstClr val="black"/>
                </a:solidFill>
                <a:latin typeface="Comic Sans MS" panose="030F0702030302020204" pitchFamily="66" charset="0"/>
              </a:rPr>
              <a:t>Active learning</a:t>
            </a:r>
            <a:br>
              <a:rPr lang="en-GB" sz="2700" dirty="0">
                <a:solidFill>
                  <a:prstClr val="black"/>
                </a:solidFill>
                <a:latin typeface="Comic Sans MS" panose="030F0702030302020204" pitchFamily="66" charset="0"/>
              </a:rPr>
            </a:br>
            <a:r>
              <a:rPr lang="en-GB" sz="2700" dirty="0">
                <a:solidFill>
                  <a:prstClr val="black"/>
                </a:solidFill>
                <a:latin typeface="Comic Sans MS" panose="030F0702030302020204" pitchFamily="66" charset="0"/>
              </a:rPr>
              <a:t>Creating and thinking critically </a:t>
            </a:r>
            <a:br>
              <a:rPr lang="en-GB" sz="3600" dirty="0">
                <a:solidFill>
                  <a:prstClr val="black"/>
                </a:solidFill>
                <a:latin typeface="Comic Sans MS" panose="030F0702030302020204" pitchFamily="66" charset="0"/>
              </a:rPr>
            </a:br>
            <a:endParaRPr lang="en-GB" sz="3600" dirty="0"/>
          </a:p>
        </p:txBody>
      </p:sp>
      <p:sp>
        <p:nvSpPr>
          <p:cNvPr id="3" name="Content Placeholder 2"/>
          <p:cNvSpPr>
            <a:spLocks noGrp="1"/>
          </p:cNvSpPr>
          <p:nvPr>
            <p:ph idx="1"/>
          </p:nvPr>
        </p:nvSpPr>
        <p:spPr>
          <a:xfrm>
            <a:off x="467544" y="3140968"/>
            <a:ext cx="8229600" cy="3412976"/>
          </a:xfrm>
        </p:spPr>
        <p:txBody>
          <a:bodyPr>
            <a:normAutofit/>
          </a:bodyPr>
          <a:lstStyle/>
          <a:p>
            <a:pPr lvl="0"/>
            <a:endParaRPr lang="en-GB" sz="1800" dirty="0">
              <a:solidFill>
                <a:prstClr val="black"/>
              </a:solidFill>
              <a:latin typeface="Comic Sans MS" panose="030F0702030302020204" pitchFamily="66" charset="0"/>
            </a:endParaRPr>
          </a:p>
          <a:p>
            <a:pPr lvl="0"/>
            <a:r>
              <a:rPr lang="en-GB" sz="1800" dirty="0">
                <a:solidFill>
                  <a:prstClr val="black"/>
                </a:solidFill>
                <a:latin typeface="Comic Sans MS" panose="030F0702030302020204" pitchFamily="66" charset="0"/>
              </a:rPr>
              <a:t>In the Foundation Stage the children complete lots of different activities. </a:t>
            </a:r>
          </a:p>
          <a:p>
            <a:pPr lvl="0"/>
            <a:r>
              <a:rPr lang="en-GB" sz="1800" dirty="0">
                <a:solidFill>
                  <a:prstClr val="black"/>
                </a:solidFill>
                <a:latin typeface="Comic Sans MS" panose="030F0702030302020204" pitchFamily="66" charset="0"/>
              </a:rPr>
              <a:t>They work with adults to do focused tasks. </a:t>
            </a:r>
          </a:p>
          <a:p>
            <a:pPr lvl="0"/>
            <a:r>
              <a:rPr lang="en-GB" sz="1800" dirty="0">
                <a:solidFill>
                  <a:prstClr val="black"/>
                </a:solidFill>
                <a:latin typeface="Comic Sans MS" panose="030F0702030302020204" pitchFamily="66" charset="0"/>
              </a:rPr>
              <a:t>The majority of their learning comes through play, this learning is observed and enhanced by the adults in the pre-school. </a:t>
            </a:r>
          </a:p>
        </p:txBody>
      </p:sp>
    </p:spTree>
    <p:extLst>
      <p:ext uri="{BB962C8B-B14F-4D97-AF65-F5344CB8AC3E}">
        <p14:creationId xmlns:p14="http://schemas.microsoft.com/office/powerpoint/2010/main" val="1727150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b="1" dirty="0">
                <a:solidFill>
                  <a:schemeClr val="accent2">
                    <a:lumMod val="75000"/>
                  </a:schemeClr>
                </a:solidFill>
                <a:latin typeface="Comic Sans MS" panose="030F0702030302020204" pitchFamily="66" charset="0"/>
              </a:rPr>
              <a:t>English/Literacy</a:t>
            </a:r>
          </a:p>
        </p:txBody>
      </p:sp>
      <p:sp>
        <p:nvSpPr>
          <p:cNvPr id="3" name="Content Placeholder 2"/>
          <p:cNvSpPr>
            <a:spLocks noGrp="1"/>
          </p:cNvSpPr>
          <p:nvPr>
            <p:ph idx="1"/>
          </p:nvPr>
        </p:nvSpPr>
        <p:spPr>
          <a:xfrm>
            <a:off x="107504" y="1515510"/>
            <a:ext cx="7488832" cy="5009834"/>
          </a:xfrm>
        </p:spPr>
        <p:txBody>
          <a:bodyPr>
            <a:noAutofit/>
          </a:bodyPr>
          <a:lstStyle/>
          <a:p>
            <a:r>
              <a:rPr lang="en-GB" sz="1800" dirty="0">
                <a:latin typeface="Comic Sans MS" panose="030F0702030302020204" pitchFamily="66" charset="0"/>
              </a:rPr>
              <a:t>Literacy will continue to be taught using the Power of Reading approach.</a:t>
            </a:r>
          </a:p>
          <a:p>
            <a:r>
              <a:rPr lang="en-GB" sz="1800" dirty="0">
                <a:latin typeface="Comic Sans MS" panose="030F0702030302020204" pitchFamily="66" charset="0"/>
              </a:rPr>
              <a:t>Each half term one high-quality text is chosen by each year group to form the basis of the children’s learning.  A range of techniques such as drama, art, talking about illustrations, partner work, discussion and storytelling are used to explore the text slowly and in depth. These techniques ensure all children have opportunities to develop their vocabulary, increase their confidence in speaking aloud and give enthusiasm for early reading and writing. </a:t>
            </a:r>
          </a:p>
          <a:p>
            <a:pPr marL="0" indent="0">
              <a:buNone/>
            </a:pPr>
            <a:r>
              <a:rPr lang="en-GB" sz="1800" dirty="0">
                <a:latin typeface="Comic Sans MS" panose="030F0702030302020204" pitchFamily="66" charset="0"/>
              </a:rPr>
              <a:t>The resources and techniques used enable us to:</a:t>
            </a:r>
          </a:p>
          <a:p>
            <a:pPr lvl="1"/>
            <a:r>
              <a:rPr lang="en-GB" sz="1800" dirty="0">
                <a:latin typeface="Comic Sans MS" panose="030F0702030302020204" pitchFamily="66" charset="0"/>
              </a:rPr>
              <a:t>Put quality children's literature at the heart of all learning.</a:t>
            </a:r>
          </a:p>
          <a:p>
            <a:pPr lvl="1"/>
            <a:r>
              <a:rPr lang="en-GB" sz="1800" dirty="0">
                <a:latin typeface="Comic Sans MS" panose="030F0702030302020204" pitchFamily="66" charset="0"/>
              </a:rPr>
              <a:t>Develop a high quality literacy curriculum and a whole school love of reading and writing.</a:t>
            </a:r>
          </a:p>
        </p:txBody>
      </p:sp>
      <p:pic>
        <p:nvPicPr>
          <p:cNvPr id="102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84302"/>
            <a:ext cx="1859825" cy="92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00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C4B7573-95A3-4500-A901-B98D8176A6DE}"/>
              </a:ext>
            </a:extLst>
          </p:cNvPr>
          <p:cNvPicPr>
            <a:picLocks noChangeAspect="1"/>
          </p:cNvPicPr>
          <p:nvPr/>
        </p:nvPicPr>
        <p:blipFill>
          <a:blip r:embed="rId2"/>
          <a:stretch>
            <a:fillRect/>
          </a:stretch>
        </p:blipFill>
        <p:spPr>
          <a:xfrm>
            <a:off x="0" y="853734"/>
            <a:ext cx="9144000" cy="5150531"/>
          </a:xfrm>
          <a:prstGeom prst="rect">
            <a:avLst/>
          </a:prstGeom>
        </p:spPr>
      </p:pic>
    </p:spTree>
    <p:extLst>
      <p:ext uri="{BB962C8B-B14F-4D97-AF65-F5344CB8AC3E}">
        <p14:creationId xmlns:p14="http://schemas.microsoft.com/office/powerpoint/2010/main" val="504958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EFED76D-7E17-436C-B107-A6CD28B22F23}"/>
              </a:ext>
            </a:extLst>
          </p:cNvPr>
          <p:cNvPicPr>
            <a:picLocks noChangeAspect="1"/>
          </p:cNvPicPr>
          <p:nvPr/>
        </p:nvPicPr>
        <p:blipFill>
          <a:blip r:embed="rId2"/>
          <a:stretch>
            <a:fillRect/>
          </a:stretch>
        </p:blipFill>
        <p:spPr>
          <a:xfrm>
            <a:off x="0" y="890793"/>
            <a:ext cx="9144000" cy="5076413"/>
          </a:xfrm>
          <a:prstGeom prst="rect">
            <a:avLst/>
          </a:prstGeom>
        </p:spPr>
      </p:pic>
    </p:spTree>
    <p:extLst>
      <p:ext uri="{BB962C8B-B14F-4D97-AF65-F5344CB8AC3E}">
        <p14:creationId xmlns:p14="http://schemas.microsoft.com/office/powerpoint/2010/main" val="1973968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8C9E31-B87B-4CF1-815D-5F2A09E02AED}"/>
              </a:ext>
            </a:extLst>
          </p:cNvPr>
          <p:cNvPicPr>
            <a:picLocks noChangeAspect="1"/>
          </p:cNvPicPr>
          <p:nvPr/>
        </p:nvPicPr>
        <p:blipFill>
          <a:blip r:embed="rId2"/>
          <a:stretch>
            <a:fillRect/>
          </a:stretch>
        </p:blipFill>
        <p:spPr>
          <a:xfrm>
            <a:off x="0" y="872873"/>
            <a:ext cx="9144000" cy="5112254"/>
          </a:xfrm>
          <a:prstGeom prst="rect">
            <a:avLst/>
          </a:prstGeom>
        </p:spPr>
      </p:pic>
    </p:spTree>
    <p:extLst>
      <p:ext uri="{BB962C8B-B14F-4D97-AF65-F5344CB8AC3E}">
        <p14:creationId xmlns:p14="http://schemas.microsoft.com/office/powerpoint/2010/main" val="584847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606460-D984-489F-A009-612EFC758499}"/>
              </a:ext>
            </a:extLst>
          </p:cNvPr>
          <p:cNvPicPr>
            <a:picLocks noChangeAspect="1"/>
          </p:cNvPicPr>
          <p:nvPr/>
        </p:nvPicPr>
        <p:blipFill>
          <a:blip r:embed="rId2"/>
          <a:stretch>
            <a:fillRect/>
          </a:stretch>
        </p:blipFill>
        <p:spPr>
          <a:xfrm>
            <a:off x="0" y="868191"/>
            <a:ext cx="9144000" cy="5121617"/>
          </a:xfrm>
          <a:prstGeom prst="rect">
            <a:avLst/>
          </a:prstGeom>
        </p:spPr>
      </p:pic>
    </p:spTree>
    <p:extLst>
      <p:ext uri="{BB962C8B-B14F-4D97-AF65-F5344CB8AC3E}">
        <p14:creationId xmlns:p14="http://schemas.microsoft.com/office/powerpoint/2010/main" val="2545074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A783E3-5F26-4352-9D8D-9CE3120823A2}"/>
              </a:ext>
            </a:extLst>
          </p:cNvPr>
          <p:cNvPicPr>
            <a:picLocks noChangeAspect="1"/>
          </p:cNvPicPr>
          <p:nvPr/>
        </p:nvPicPr>
        <p:blipFill>
          <a:blip r:embed="rId2"/>
          <a:stretch>
            <a:fillRect/>
          </a:stretch>
        </p:blipFill>
        <p:spPr>
          <a:xfrm>
            <a:off x="0" y="855995"/>
            <a:ext cx="9144000" cy="5146009"/>
          </a:xfrm>
          <a:prstGeom prst="rect">
            <a:avLst/>
          </a:prstGeom>
        </p:spPr>
      </p:pic>
    </p:spTree>
    <p:extLst>
      <p:ext uri="{BB962C8B-B14F-4D97-AF65-F5344CB8AC3E}">
        <p14:creationId xmlns:p14="http://schemas.microsoft.com/office/powerpoint/2010/main" val="143470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a:solidFill>
                  <a:schemeClr val="accent2">
                    <a:lumMod val="75000"/>
                  </a:schemeClr>
                </a:solidFill>
                <a:latin typeface="Comic Sans MS" panose="030F0702030302020204" pitchFamily="66" charset="0"/>
              </a:rPr>
              <a:t>Story Sacks</a:t>
            </a:r>
          </a:p>
        </p:txBody>
      </p:sp>
      <p:sp>
        <p:nvSpPr>
          <p:cNvPr id="3" name="Content Placeholder 2"/>
          <p:cNvSpPr>
            <a:spLocks noGrp="1"/>
          </p:cNvSpPr>
          <p:nvPr>
            <p:ph idx="1"/>
          </p:nvPr>
        </p:nvSpPr>
        <p:spPr>
          <a:xfrm>
            <a:off x="0" y="1124744"/>
            <a:ext cx="7596336" cy="5733256"/>
          </a:xfrm>
        </p:spPr>
        <p:txBody>
          <a:bodyPr>
            <a:normAutofit fontScale="77500" lnSpcReduction="20000"/>
          </a:bodyPr>
          <a:lstStyle/>
          <a:p>
            <a:r>
              <a:rPr lang="en-GB" sz="2300" dirty="0">
                <a:latin typeface="Comic Sans MS" panose="030F0702030302020204" pitchFamily="66" charset="0"/>
              </a:rPr>
              <a:t>“Reading frequently to children, and engaging them actively in stories, non-fiction, rhymes and poems, and then providing them with extensive opportunities to use and embed new words in a range of contexts, will give children the opportunity to thrive.” From the </a:t>
            </a:r>
            <a:r>
              <a:rPr lang="en-GB" sz="2300" i="1" dirty="0">
                <a:latin typeface="Comic Sans MS" panose="030F0702030302020204" pitchFamily="66" charset="0"/>
              </a:rPr>
              <a:t>Statutory framework for the early years foundation stage.(DFE 2021)</a:t>
            </a:r>
          </a:p>
          <a:p>
            <a:r>
              <a:rPr lang="en-GB" sz="2300" dirty="0">
                <a:latin typeface="Comic Sans MS" panose="030F0702030302020204" pitchFamily="66" charset="0"/>
              </a:rPr>
              <a:t>Each week your child will get a Story Sack that they keep for the week and then return to pre-school.</a:t>
            </a:r>
          </a:p>
          <a:p>
            <a:r>
              <a:rPr lang="en-GB" sz="2300" dirty="0">
                <a:latin typeface="Comic Sans MS" panose="030F0702030302020204" pitchFamily="66" charset="0"/>
              </a:rPr>
              <a:t>Story sacks were invented by a man called Neil Griffiths.</a:t>
            </a:r>
          </a:p>
          <a:p>
            <a:r>
              <a:rPr lang="en-GB" sz="2300" dirty="0">
                <a:latin typeface="Comic Sans MS" panose="030F0702030302020204" pitchFamily="66" charset="0"/>
              </a:rPr>
              <a:t>Story sacks encourage children to extend their language and so help them to become effective communicators. They stimulate their imagination, prompt questions and require adult and child participation.</a:t>
            </a:r>
          </a:p>
          <a:p>
            <a:r>
              <a:rPr lang="en-GB" sz="2300" dirty="0">
                <a:latin typeface="Comic Sans MS" panose="030F0702030302020204" pitchFamily="66" charset="0"/>
              </a:rPr>
              <a:t>You can watch Neil Griffiths on You Tube using story sacks - he shows you how to use the props and how to build up enthusiasm for what’s in the sack this week. </a:t>
            </a:r>
          </a:p>
          <a:p>
            <a:r>
              <a:rPr lang="en-GB" sz="2300" dirty="0">
                <a:latin typeface="Comic Sans MS" panose="030F0702030302020204" pitchFamily="66" charset="0"/>
              </a:rPr>
              <a:t>‘Jenny the Story Sack Lady’ – on You Tube – watch for ideas of how to use the props.</a:t>
            </a:r>
          </a:p>
          <a:p>
            <a:r>
              <a:rPr lang="en-GB" sz="2300" dirty="0">
                <a:latin typeface="Comic Sans MS" panose="030F0702030302020204" pitchFamily="66" charset="0"/>
              </a:rPr>
              <a:t>Story sacks are checked and changed every week. Please remember to return them every week to pre-school.</a:t>
            </a:r>
          </a:p>
          <a:p>
            <a:r>
              <a:rPr lang="en-GB" sz="2300" dirty="0">
                <a:latin typeface="Comic Sans MS" panose="030F0702030302020204" pitchFamily="66" charset="0"/>
              </a:rPr>
              <a:t>We hope to get story sacks up and running before half term.</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2435355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856" y="599372"/>
            <a:ext cx="8229600" cy="418058"/>
          </a:xfrm>
        </p:spPr>
        <p:txBody>
          <a:bodyPr>
            <a:normAutofit fontScale="90000"/>
          </a:bodyPr>
          <a:lstStyle/>
          <a:p>
            <a:pPr>
              <a:lnSpc>
                <a:spcPct val="107000"/>
              </a:lnSpc>
              <a:spcAft>
                <a:spcPts val="800"/>
              </a:spcAft>
            </a:pPr>
            <a:r>
              <a:rPr lang="en-GB" sz="3100" b="1"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Acorn Mini Library</a:t>
            </a:r>
            <a:br>
              <a:rPr lang="en-GB" sz="800"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8" name="TextBox 7"/>
          <p:cNvSpPr txBox="1"/>
          <p:nvPr/>
        </p:nvSpPr>
        <p:spPr>
          <a:xfrm>
            <a:off x="611560" y="1688956"/>
            <a:ext cx="4104456" cy="1754326"/>
          </a:xfrm>
          <a:prstGeom prst="rect">
            <a:avLst/>
          </a:prstGeom>
          <a:noFill/>
        </p:spPr>
        <p:txBody>
          <a:bodyPr wrap="square" rtlCol="0">
            <a:spAutoFit/>
          </a:bodyPr>
          <a:lstStyle/>
          <a:p>
            <a:r>
              <a:rPr lang="en-GB" dirty="0">
                <a:latin typeface="Comic Sans MS" panose="030F0702030302020204" pitchFamily="66" charset="0"/>
              </a:rPr>
              <a:t>We hope you enjoy choosing a book to share at home.</a:t>
            </a:r>
          </a:p>
          <a:p>
            <a:endParaRPr lang="en-GB" dirty="0">
              <a:latin typeface="Comic Sans MS" panose="030F0702030302020204" pitchFamily="66" charset="0"/>
            </a:endParaRPr>
          </a:p>
          <a:p>
            <a:r>
              <a:rPr lang="en-GB" dirty="0">
                <a:latin typeface="Comic Sans MS" panose="030F0702030302020204" pitchFamily="66" charset="0"/>
              </a:rPr>
              <a:t>Please remember to return your book before you choose a new one so that we can all keep sharing books.</a:t>
            </a:r>
          </a:p>
        </p:txBody>
      </p:sp>
      <p:pic>
        <p:nvPicPr>
          <p:cNvPr id="9" name="Picture 8"/>
          <p:cNvPicPr>
            <a:picLocks noChangeAspect="1"/>
          </p:cNvPicPr>
          <p:nvPr/>
        </p:nvPicPr>
        <p:blipFill>
          <a:blip r:embed="rId2"/>
          <a:stretch>
            <a:fillRect/>
          </a:stretch>
        </p:blipFill>
        <p:spPr>
          <a:xfrm>
            <a:off x="4355976" y="2204864"/>
            <a:ext cx="2975106" cy="3279932"/>
          </a:xfrm>
          <a:prstGeom prst="rect">
            <a:avLst/>
          </a:prstGeom>
        </p:spPr>
      </p:pic>
    </p:spTree>
    <p:extLst>
      <p:ext uri="{BB962C8B-B14F-4D97-AF65-F5344CB8AC3E}">
        <p14:creationId xmlns:p14="http://schemas.microsoft.com/office/powerpoint/2010/main" val="1346598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a:solidFill>
                  <a:schemeClr val="accent2">
                    <a:lumMod val="75000"/>
                  </a:schemeClr>
                </a:solidFill>
                <a:latin typeface="Comic Sans MS" panose="030F0702030302020204" pitchFamily="66" charset="0"/>
              </a:rPr>
              <a:t>Mark making is important!</a:t>
            </a:r>
          </a:p>
        </p:txBody>
      </p:sp>
      <p:pic>
        <p:nvPicPr>
          <p:cNvPr id="1026" name="Picture 2" descr="J:\photossummer1\DSC07136.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026784" y="1421743"/>
            <a:ext cx="2208245" cy="165618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photosspring12015\DSC0653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0045" y="1417638"/>
            <a:ext cx="2208246" cy="165618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J:\photosspring12015\IMG_133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7" y="3550959"/>
            <a:ext cx="2276344" cy="30476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3378" y="3905680"/>
            <a:ext cx="3033130" cy="2265486"/>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0907" y="3550959"/>
            <a:ext cx="2545039" cy="3004029"/>
          </a:xfrm>
          <a:prstGeom prst="rect">
            <a:avLst/>
          </a:prstGeom>
        </p:spPr>
      </p:pic>
    </p:spTree>
    <p:extLst>
      <p:ext uri="{BB962C8B-B14F-4D97-AF65-F5344CB8AC3E}">
        <p14:creationId xmlns:p14="http://schemas.microsoft.com/office/powerpoint/2010/main" val="623135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dirty="0">
                <a:solidFill>
                  <a:schemeClr val="accent2">
                    <a:lumMod val="75000"/>
                  </a:schemeClr>
                </a:solidFill>
                <a:latin typeface="Comic Sans MS" panose="030F0702030302020204" pitchFamily="66" charset="0"/>
              </a:rPr>
              <a:t>Maths in Early Years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486" y="4946784"/>
            <a:ext cx="1787691" cy="1340768"/>
          </a:xfrm>
          <a:prstGeom prst="rect">
            <a:avLst/>
          </a:prstGeom>
        </p:spPr>
      </p:pic>
      <p:sp>
        <p:nvSpPr>
          <p:cNvPr id="7" name="TextBox 6"/>
          <p:cNvSpPr txBox="1"/>
          <p:nvPr/>
        </p:nvSpPr>
        <p:spPr>
          <a:xfrm>
            <a:off x="457200" y="4477762"/>
            <a:ext cx="2376264" cy="369332"/>
          </a:xfrm>
          <a:prstGeom prst="rect">
            <a:avLst/>
          </a:prstGeom>
          <a:noFill/>
        </p:spPr>
        <p:txBody>
          <a:bodyPr wrap="square" rtlCol="0">
            <a:spAutoFit/>
          </a:bodyPr>
          <a:lstStyle/>
          <a:p>
            <a:r>
              <a:rPr lang="en-US" dirty="0">
                <a:latin typeface="Comic Sans MS" panose="030F0702030302020204" pitchFamily="66" charset="0"/>
              </a:rPr>
              <a:t>The “</a:t>
            </a:r>
            <a:r>
              <a:rPr lang="en-US" dirty="0" err="1">
                <a:latin typeface="Comic Sans MS" panose="030F0702030302020204" pitchFamily="66" charset="0"/>
              </a:rPr>
              <a:t>Fiveness</a:t>
            </a:r>
            <a:r>
              <a:rPr lang="en-US" dirty="0">
                <a:latin typeface="Comic Sans MS" panose="030F0702030302020204" pitchFamily="66" charset="0"/>
              </a:rPr>
              <a:t> of 5”</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8343" y="4919355"/>
            <a:ext cx="2090825" cy="1395626"/>
          </a:xfrm>
          <a:prstGeom prst="rect">
            <a:avLst/>
          </a:prstGeom>
        </p:spPr>
      </p:pic>
      <p:sp>
        <p:nvSpPr>
          <p:cNvPr id="9" name="TextBox 8"/>
          <p:cNvSpPr txBox="1"/>
          <p:nvPr/>
        </p:nvSpPr>
        <p:spPr>
          <a:xfrm>
            <a:off x="3318343" y="4477762"/>
            <a:ext cx="1872208" cy="369332"/>
          </a:xfrm>
          <a:prstGeom prst="rect">
            <a:avLst/>
          </a:prstGeom>
          <a:noFill/>
        </p:spPr>
        <p:txBody>
          <a:bodyPr wrap="square" rtlCol="0">
            <a:spAutoFit/>
          </a:bodyPr>
          <a:lstStyle/>
          <a:p>
            <a:pPr algn="ctr"/>
            <a:r>
              <a:rPr lang="en-US" dirty="0">
                <a:latin typeface="Comic Sans MS" panose="030F0702030302020204" pitchFamily="66" charset="0"/>
              </a:rPr>
              <a:t>Numicon</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1896" y="4777520"/>
            <a:ext cx="1700808" cy="1700808"/>
          </a:xfrm>
          <a:prstGeom prst="rect">
            <a:avLst/>
          </a:prstGeom>
        </p:spPr>
      </p:pic>
      <p:sp>
        <p:nvSpPr>
          <p:cNvPr id="11" name="TextBox 10"/>
          <p:cNvSpPr txBox="1"/>
          <p:nvPr/>
        </p:nvSpPr>
        <p:spPr>
          <a:xfrm>
            <a:off x="6421896" y="4408188"/>
            <a:ext cx="2088232" cy="369332"/>
          </a:xfrm>
          <a:prstGeom prst="rect">
            <a:avLst/>
          </a:prstGeom>
          <a:noFill/>
        </p:spPr>
        <p:txBody>
          <a:bodyPr wrap="square" rtlCol="0">
            <a:spAutoFit/>
          </a:bodyPr>
          <a:lstStyle/>
          <a:p>
            <a:r>
              <a:rPr lang="en-US" dirty="0">
                <a:latin typeface="Comic Sans MS" panose="030F0702030302020204" pitchFamily="66" charset="0"/>
              </a:rPr>
              <a:t>Pattern making</a:t>
            </a:r>
          </a:p>
        </p:txBody>
      </p:sp>
      <p:sp>
        <p:nvSpPr>
          <p:cNvPr id="4" name="Rectangle 3"/>
          <p:cNvSpPr/>
          <p:nvPr/>
        </p:nvSpPr>
        <p:spPr>
          <a:xfrm>
            <a:off x="431541" y="1693238"/>
            <a:ext cx="6840759" cy="1754326"/>
          </a:xfrm>
          <a:prstGeom prst="rect">
            <a:avLst/>
          </a:prstGeom>
        </p:spPr>
        <p:txBody>
          <a:bodyPr wrap="square">
            <a:spAutoFit/>
          </a:bodyPr>
          <a:lstStyle/>
          <a:p>
            <a:r>
              <a:rPr lang="en-GB" dirty="0">
                <a:latin typeface="Comic Sans MS" panose="030F0702030302020204" pitchFamily="66" charset="0"/>
              </a:rPr>
              <a:t>“Mathematics for young children involves developing their own understanding of number, quantity, shape and space.”</a:t>
            </a:r>
          </a:p>
          <a:p>
            <a:r>
              <a:rPr lang="en-GB" dirty="0">
                <a:latin typeface="Comic Sans MS" panose="030F0702030302020204" pitchFamily="66" charset="0"/>
              </a:rPr>
              <a:t>“Effective early mathematics experiences involve seeking patterns, creating and solving mathematical</a:t>
            </a:r>
          </a:p>
          <a:p>
            <a:r>
              <a:rPr lang="en-GB" dirty="0">
                <a:latin typeface="Comic Sans MS" panose="030F0702030302020204" pitchFamily="66" charset="0"/>
              </a:rPr>
              <a:t>problems and engaging with stories, songs, games, practical activities and imaginative play.” </a:t>
            </a:r>
            <a:r>
              <a:rPr lang="en-GB" i="1" dirty="0">
                <a:latin typeface="Comic Sans MS" panose="030F0702030302020204" pitchFamily="66" charset="0"/>
              </a:rPr>
              <a:t>Birth to 5 Matters</a:t>
            </a:r>
          </a:p>
        </p:txBody>
      </p:sp>
    </p:spTree>
    <p:extLst>
      <p:ext uri="{BB962C8B-B14F-4D97-AF65-F5344CB8AC3E}">
        <p14:creationId xmlns:p14="http://schemas.microsoft.com/office/powerpoint/2010/main" val="3903097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err="1">
                <a:solidFill>
                  <a:schemeClr val="accent2">
                    <a:lumMod val="75000"/>
                  </a:schemeClr>
                </a:solidFill>
                <a:latin typeface="Comic Sans MS" panose="030F0702030302020204" pitchFamily="66" charset="0"/>
              </a:rPr>
              <a:t>Balanceability</a:t>
            </a:r>
            <a:endParaRPr lang="en-US" sz="2800" b="1"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a:xfrm>
            <a:off x="457200" y="1340768"/>
            <a:ext cx="5842992" cy="4968551"/>
          </a:xfrm>
        </p:spPr>
        <p:txBody>
          <a:bodyPr>
            <a:normAutofit/>
          </a:bodyPr>
          <a:lstStyle/>
          <a:p>
            <a:r>
              <a:rPr lang="en-US" sz="1800" dirty="0">
                <a:latin typeface="Comic Sans MS" panose="030F0702030302020204" pitchFamily="66" charset="0"/>
              </a:rPr>
              <a:t>In the Spring term there will be an opportunity for all the pre-school children to take part in a Level 1 six week balance ability course.</a:t>
            </a:r>
          </a:p>
          <a:p>
            <a:r>
              <a:rPr lang="en-US" sz="1800" dirty="0">
                <a:latin typeface="Comic Sans MS" panose="030F0702030302020204" pitchFamily="66" charset="0"/>
              </a:rPr>
              <a:t>Level 1 is aimed at children aged 2 ½ to 4 years old. </a:t>
            </a:r>
          </a:p>
          <a:p>
            <a:r>
              <a:rPr lang="en-US" sz="1800" dirty="0">
                <a:latin typeface="Comic Sans MS" panose="030F0702030302020204" pitchFamily="66" charset="0"/>
              </a:rPr>
              <a:t>It focuses on movement patterns, gross motor skills and dynamic balance using a balance bike. </a:t>
            </a:r>
          </a:p>
          <a:p>
            <a:r>
              <a:rPr lang="en-US" sz="1800" dirty="0">
                <a:latin typeface="Comic Sans MS" panose="030F0702030302020204" pitchFamily="66" charset="0"/>
              </a:rPr>
              <a:t>Children learn how to pick up, </a:t>
            </a:r>
            <a:r>
              <a:rPr lang="en-US" sz="1800" dirty="0" err="1">
                <a:latin typeface="Comic Sans MS" panose="030F0702030302020204" pitchFamily="66" charset="0"/>
              </a:rPr>
              <a:t>manoeuvre</a:t>
            </a:r>
            <a:r>
              <a:rPr lang="en-US" sz="1800" dirty="0">
                <a:latin typeface="Comic Sans MS" panose="030F0702030302020204" pitchFamily="66" charset="0"/>
              </a:rPr>
              <a:t>, mount and dismount their bikes and then learn the skills to ride a balance bike safely. </a:t>
            </a:r>
          </a:p>
          <a:p>
            <a:r>
              <a:rPr lang="en-US" sz="1800" dirty="0">
                <a:latin typeface="Comic Sans MS" panose="030F0702030302020204" pitchFamily="66" charset="0"/>
              </a:rPr>
              <a:t>Children are then able to transition to riding a pedal bike in a safe, rewarding manner and are set on the way to enhancing their physical literacy.</a:t>
            </a:r>
          </a:p>
        </p:txBody>
      </p:sp>
      <p:pic>
        <p:nvPicPr>
          <p:cNvPr id="4" name="Picture 2" descr="\\win2k12srv\VReed$\Documents\My Pictures\Acorn Sept 2016\DSC09799.JPG">
            <a:extLst>
              <a:ext uri="{FF2B5EF4-FFF2-40B4-BE49-F238E27FC236}">
                <a16:creationId xmlns:a16="http://schemas.microsoft.com/office/drawing/2014/main" id="{61D134CD-8EDF-4ABD-9B6C-47870A411DD7}"/>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869" t="10532" r="11885" b="12174"/>
          <a:stretch/>
        </p:blipFill>
        <p:spPr bwMode="auto">
          <a:xfrm>
            <a:off x="5950496" y="4337790"/>
            <a:ext cx="2736304" cy="2358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912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solidFill>
                  <a:schemeClr val="accent2">
                    <a:lumMod val="75000"/>
                  </a:schemeClr>
                </a:solidFill>
                <a:latin typeface="Comic Sans MS" panose="030F0702030302020204" pitchFamily="66" charset="0"/>
              </a:rPr>
              <a:t>C</a:t>
            </a:r>
            <a:r>
              <a:rPr lang="en-GB" sz="2800" b="1" dirty="0">
                <a:solidFill>
                  <a:schemeClr val="accent2">
                    <a:lumMod val="75000"/>
                  </a:schemeClr>
                </a:solidFill>
                <a:latin typeface="Comic Sans MS" panose="030F0702030302020204" pitchFamily="66" charset="0"/>
              </a:rPr>
              <a:t>lass Dojo</a:t>
            </a:r>
          </a:p>
        </p:txBody>
      </p:sp>
      <p:sp>
        <p:nvSpPr>
          <p:cNvPr id="9" name="TextBox 8">
            <a:extLst>
              <a:ext uri="{FF2B5EF4-FFF2-40B4-BE49-F238E27FC236}">
                <a16:creationId xmlns:a16="http://schemas.microsoft.com/office/drawing/2014/main" id="{63885C38-DF2C-4ED1-92E8-09E44BFB7F17}"/>
              </a:ext>
            </a:extLst>
          </p:cNvPr>
          <p:cNvSpPr txBox="1"/>
          <p:nvPr/>
        </p:nvSpPr>
        <p:spPr>
          <a:xfrm>
            <a:off x="323528" y="1628800"/>
            <a:ext cx="7128792" cy="289310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Comic Sans MS" panose="030F0702030302020204" pitchFamily="66" charset="0"/>
              </a:rPr>
              <a:t>We will be using Class Dojo to communicate between school and home.</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C</a:t>
            </a:r>
            <a:r>
              <a:rPr lang="en-GB" dirty="0" err="1">
                <a:latin typeface="Comic Sans MS" panose="030F0702030302020204" pitchFamily="66" charset="0"/>
              </a:rPr>
              <a:t>hildren</a:t>
            </a:r>
            <a:r>
              <a:rPr lang="en-GB" dirty="0">
                <a:latin typeface="Comic Sans MS" panose="030F0702030302020204" pitchFamily="66" charset="0"/>
              </a:rPr>
              <a:t> can create their own characters.</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Y</a:t>
            </a:r>
            <a:r>
              <a:rPr lang="en-GB" dirty="0" err="1">
                <a:latin typeface="Comic Sans MS" panose="030F0702030302020204" pitchFamily="66" charset="0"/>
              </a:rPr>
              <a:t>ou</a:t>
            </a:r>
            <a:r>
              <a:rPr lang="en-GB" dirty="0">
                <a:latin typeface="Comic Sans MS" panose="030F0702030302020204" pitchFamily="66" charset="0"/>
              </a:rPr>
              <a:t> will get notified of when your child receives a dojo.</a:t>
            </a:r>
          </a:p>
          <a:p>
            <a:endParaRPr lang="en-GB"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S</a:t>
            </a:r>
            <a:r>
              <a:rPr lang="en-GB" dirty="0">
                <a:latin typeface="Comic Sans MS" panose="030F0702030302020204" pitchFamily="66" charset="0"/>
              </a:rPr>
              <a:t>kills selected that follow alongside the schools values and rules.</a:t>
            </a:r>
          </a:p>
          <a:p>
            <a:endParaRPr lang="en-US" sz="2000" dirty="0">
              <a:latin typeface="Comic Sans MS" panose="030F0702030302020204" pitchFamily="66" charset="0"/>
            </a:endParaRPr>
          </a:p>
        </p:txBody>
      </p:sp>
      <p:pic>
        <p:nvPicPr>
          <p:cNvPr id="11" name="Picture 10">
            <a:extLst>
              <a:ext uri="{FF2B5EF4-FFF2-40B4-BE49-F238E27FC236}">
                <a16:creationId xmlns:a16="http://schemas.microsoft.com/office/drawing/2014/main" id="{81A826EE-5BF0-4364-8264-F98EBA8BCBE8}"/>
              </a:ext>
            </a:extLst>
          </p:cNvPr>
          <p:cNvPicPr>
            <a:picLocks noChangeAspect="1"/>
          </p:cNvPicPr>
          <p:nvPr/>
        </p:nvPicPr>
        <p:blipFill>
          <a:blip r:embed="rId2"/>
          <a:stretch>
            <a:fillRect/>
          </a:stretch>
        </p:blipFill>
        <p:spPr>
          <a:xfrm>
            <a:off x="2483768" y="372434"/>
            <a:ext cx="990600" cy="885825"/>
          </a:xfrm>
          <a:prstGeom prst="rect">
            <a:avLst/>
          </a:prstGeom>
        </p:spPr>
      </p:pic>
    </p:spTree>
    <p:extLst>
      <p:ext uri="{BB962C8B-B14F-4D97-AF65-F5344CB8AC3E}">
        <p14:creationId xmlns:p14="http://schemas.microsoft.com/office/powerpoint/2010/main" val="2696858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a:solidFill>
                  <a:schemeClr val="accent2">
                    <a:lumMod val="75000"/>
                  </a:schemeClr>
                </a:solidFill>
                <a:latin typeface="Comic Sans MS" panose="030F0702030302020204" pitchFamily="66" charset="0"/>
              </a:rPr>
              <a:t>Ways to help your child at home</a:t>
            </a:r>
          </a:p>
        </p:txBody>
      </p:sp>
      <p:sp>
        <p:nvSpPr>
          <p:cNvPr id="3" name="Content Placeholder 2"/>
          <p:cNvSpPr>
            <a:spLocks noGrp="1"/>
          </p:cNvSpPr>
          <p:nvPr>
            <p:ph idx="1"/>
          </p:nvPr>
        </p:nvSpPr>
        <p:spPr>
          <a:xfrm>
            <a:off x="395536" y="1270000"/>
            <a:ext cx="6347714" cy="3880773"/>
          </a:xfrm>
        </p:spPr>
        <p:txBody>
          <a:bodyPr>
            <a:normAutofit/>
          </a:bodyPr>
          <a:lstStyle/>
          <a:p>
            <a:r>
              <a:rPr lang="en-GB" sz="1800" dirty="0">
                <a:latin typeface="Comic Sans MS" panose="030F0702030302020204" pitchFamily="66" charset="0"/>
              </a:rPr>
              <a:t>Read lots of books and talk about stories and make up stories.</a:t>
            </a:r>
          </a:p>
          <a:p>
            <a:r>
              <a:rPr lang="en-GB" sz="1800" dirty="0">
                <a:latin typeface="Comic Sans MS" panose="030F0702030302020204" pitchFamily="66" charset="0"/>
              </a:rPr>
              <a:t>Use mathematics in everyday situations.</a:t>
            </a:r>
          </a:p>
          <a:p>
            <a:r>
              <a:rPr lang="en-GB" sz="1800" dirty="0">
                <a:latin typeface="Comic Sans MS" panose="030F0702030302020204" pitchFamily="66" charset="0"/>
              </a:rPr>
              <a:t>Encourage lots of activities that help develop fine motor strength for example play dough, building with Lego, squeezing water on paint from sponges, finger painting etc.</a:t>
            </a:r>
          </a:p>
          <a:p>
            <a:r>
              <a:rPr lang="en-GB" sz="1800" dirty="0">
                <a:latin typeface="Comic Sans MS" panose="030F0702030302020204" pitchFamily="66" charset="0"/>
              </a:rPr>
              <a:t>Encourage lots of mark making.</a:t>
            </a:r>
          </a:p>
          <a:p>
            <a:r>
              <a:rPr lang="en-GB" sz="1800" dirty="0">
                <a:latin typeface="Comic Sans MS" panose="030F0702030302020204" pitchFamily="66" charset="0"/>
              </a:rPr>
              <a:t>Encourage  independence with everyday tasks such as coats and shoes.</a:t>
            </a:r>
          </a:p>
        </p:txBody>
      </p:sp>
    </p:spTree>
    <p:extLst>
      <p:ext uri="{BB962C8B-B14F-4D97-AF65-F5344CB8AC3E}">
        <p14:creationId xmlns:p14="http://schemas.microsoft.com/office/powerpoint/2010/main" val="2710629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solidFill>
                  <a:schemeClr val="accent2">
                    <a:lumMod val="75000"/>
                  </a:schemeClr>
                </a:solidFill>
                <a:latin typeface="Comic Sans MS" panose="030F0702030302020204" pitchFamily="66" charset="0"/>
              </a:rPr>
              <a:t>Further Information</a:t>
            </a:r>
          </a:p>
        </p:txBody>
      </p:sp>
      <p:sp>
        <p:nvSpPr>
          <p:cNvPr id="3" name="Content Placeholder 2"/>
          <p:cNvSpPr>
            <a:spLocks noGrp="1"/>
          </p:cNvSpPr>
          <p:nvPr>
            <p:ph idx="1"/>
          </p:nvPr>
        </p:nvSpPr>
        <p:spPr>
          <a:xfrm>
            <a:off x="179512" y="1052736"/>
            <a:ext cx="7128792" cy="5256584"/>
          </a:xfrm>
        </p:spPr>
        <p:txBody>
          <a:bodyPr>
            <a:normAutofit/>
          </a:bodyPr>
          <a:lstStyle/>
          <a:p>
            <a:pPr marL="0" indent="0">
              <a:buNone/>
            </a:pPr>
            <a:endParaRPr lang="en-GB" sz="1800" dirty="0">
              <a:latin typeface="Comic Sans MS" panose="030F0702030302020204" pitchFamily="66" charset="0"/>
            </a:endParaRPr>
          </a:p>
          <a:p>
            <a:r>
              <a:rPr lang="en-GB" sz="1800" dirty="0">
                <a:latin typeface="Comic Sans MS" panose="030F0702030302020204" pitchFamily="66" charset="0"/>
              </a:rPr>
              <a:t>Guidance to your child’s learning and development in the early years foundation stage. ‘What to expect in the Early Years Foundation Stage, a guide for Parents.’ </a:t>
            </a:r>
          </a:p>
          <a:p>
            <a:r>
              <a:rPr lang="en-GB" sz="1800" dirty="0">
                <a:latin typeface="Comic Sans MS" panose="030F0702030302020204" pitchFamily="66" charset="0"/>
              </a:rPr>
              <a:t>What to expect in the EYFS’ – DfE</a:t>
            </a:r>
          </a:p>
          <a:p>
            <a:pPr marL="0" indent="0">
              <a:buNone/>
            </a:pPr>
            <a:r>
              <a:rPr lang="en-GB" sz="1800" dirty="0">
                <a:latin typeface="Comic Sans MS" panose="030F0702030302020204" pitchFamily="66" charset="0"/>
                <a:hlinkClick r:id="rId2">
                  <a:extLst>
                    <a:ext uri="{A12FA001-AC4F-418D-AE19-62706E023703}">
                      <ahyp:hlinkClr xmlns:ahyp="http://schemas.microsoft.com/office/drawing/2018/hyperlinkcolor" val="tx"/>
                    </a:ext>
                  </a:extLst>
                </a:hlinkClick>
              </a:rPr>
              <a:t>  </a:t>
            </a:r>
            <a:r>
              <a:rPr lang="en-GB" sz="1800" dirty="0">
                <a:solidFill>
                  <a:schemeClr val="accent2">
                    <a:lumMod val="75000"/>
                  </a:schemeClr>
                </a:solidFill>
                <a:latin typeface="Comic Sans MS" panose="030F0702030302020204" pitchFamily="66" charset="0"/>
                <a:hlinkClick r:id="rId2">
                  <a:extLst>
                    <a:ext uri="{A12FA001-AC4F-418D-AE19-62706E023703}">
                      <ahyp:hlinkClr xmlns:ahyp="http://schemas.microsoft.com/office/drawing/2018/hyperlinkcolor" val="tx"/>
                    </a:ext>
                  </a:extLst>
                </a:hlinkClick>
              </a:rPr>
              <a:t>https://foundationyears.org.uk/files/2021/09/What-to-expect-in-the-    EYFS-complete-FINAL-16.09-compressed.pdf</a:t>
            </a:r>
            <a:endParaRPr lang="en-GB" sz="1800" u="sng" dirty="0">
              <a:solidFill>
                <a:schemeClr val="accent2">
                  <a:lumMod val="75000"/>
                </a:schemeClr>
              </a:solidFill>
              <a:latin typeface="Comic Sans MS" panose="030F0702030302020204" pitchFamily="66" charset="0"/>
            </a:endParaRPr>
          </a:p>
          <a:p>
            <a:pPr marL="0" indent="0">
              <a:buNone/>
            </a:pPr>
            <a:r>
              <a:rPr lang="en-GB" sz="1800" dirty="0">
                <a:latin typeface="Comic Sans MS" panose="030F0702030302020204" pitchFamily="66" charset="0"/>
              </a:rPr>
              <a:t>Please remember when reading this document that every child is different and children do not grow and develop at the same rate. </a:t>
            </a:r>
            <a:endParaRPr lang="en-US" sz="1800" dirty="0">
              <a:latin typeface="Comic Sans MS" panose="030F0702030302020204" pitchFamily="66" charset="0"/>
            </a:endParaRPr>
          </a:p>
        </p:txBody>
      </p:sp>
    </p:spTree>
    <p:extLst>
      <p:ext uri="{BB962C8B-B14F-4D97-AF65-F5344CB8AC3E}">
        <p14:creationId xmlns:p14="http://schemas.microsoft.com/office/powerpoint/2010/main" val="3880197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a:solidFill>
                  <a:schemeClr val="accent2">
                    <a:lumMod val="75000"/>
                  </a:schemeClr>
                </a:solidFill>
                <a:latin typeface="Comic Sans MS" panose="030F0702030302020204" pitchFamily="66" charset="0"/>
              </a:rPr>
              <a:t>Reminders</a:t>
            </a:r>
          </a:p>
        </p:txBody>
      </p:sp>
      <p:sp>
        <p:nvSpPr>
          <p:cNvPr id="3" name="Content Placeholder 2"/>
          <p:cNvSpPr>
            <a:spLocks noGrp="1"/>
          </p:cNvSpPr>
          <p:nvPr>
            <p:ph idx="1"/>
          </p:nvPr>
        </p:nvSpPr>
        <p:spPr>
          <a:xfrm>
            <a:off x="457200" y="1539281"/>
            <a:ext cx="8229600" cy="4709119"/>
          </a:xfrm>
        </p:spPr>
        <p:txBody>
          <a:bodyPr>
            <a:normAutofit lnSpcReduction="10000"/>
          </a:bodyPr>
          <a:lstStyle/>
          <a:p>
            <a:pPr lvl="0"/>
            <a:r>
              <a:rPr lang="en-GB" sz="1800" dirty="0">
                <a:solidFill>
                  <a:prstClr val="black"/>
                </a:solidFill>
                <a:latin typeface="Comic Sans MS" panose="030F0702030302020204" pitchFamily="66" charset="0"/>
              </a:rPr>
              <a:t>Lunches – please order even if it’s to say your child is having a packed lunch so we know we have everyone covered.</a:t>
            </a:r>
          </a:p>
          <a:p>
            <a:pPr lvl="0"/>
            <a:r>
              <a:rPr lang="en-GB" sz="1800" dirty="0">
                <a:solidFill>
                  <a:prstClr val="black"/>
                </a:solidFill>
                <a:latin typeface="Comic Sans MS" panose="030F0702030302020204" pitchFamily="66" charset="0"/>
              </a:rPr>
              <a:t>Use Class Dojo to communicate with us.</a:t>
            </a:r>
          </a:p>
          <a:p>
            <a:pPr lvl="0"/>
            <a:r>
              <a:rPr lang="en-GB" sz="1800" dirty="0">
                <a:solidFill>
                  <a:prstClr val="black"/>
                </a:solidFill>
                <a:latin typeface="Comic Sans MS" panose="030F0702030302020204" pitchFamily="66" charset="0"/>
              </a:rPr>
              <a:t>We are always happy to call after pre-school if you have any questions.</a:t>
            </a:r>
          </a:p>
          <a:p>
            <a:pPr lvl="0"/>
            <a:r>
              <a:rPr lang="en-GB" sz="1800" dirty="0">
                <a:solidFill>
                  <a:prstClr val="black"/>
                </a:solidFill>
                <a:latin typeface="Comic Sans MS" panose="030F0702030302020204" pitchFamily="66" charset="0"/>
              </a:rPr>
              <a:t>Please send in a named water bottle (filled with water) everyday.</a:t>
            </a:r>
          </a:p>
          <a:p>
            <a:r>
              <a:rPr lang="en-GB" sz="1800" dirty="0">
                <a:solidFill>
                  <a:prstClr val="black"/>
                </a:solidFill>
                <a:latin typeface="Comic Sans MS" panose="030F0702030302020204" pitchFamily="66" charset="0"/>
              </a:rPr>
              <a:t>Please label all of your child’s belongings.</a:t>
            </a:r>
            <a:r>
              <a:rPr lang="en-GB" sz="1800" dirty="0">
                <a:solidFill>
                  <a:prstClr val="black"/>
                </a:solidFill>
                <a:latin typeface="Comic Sans MS" panose="030F0702030302020204" pitchFamily="66" charset="0"/>
                <a:sym typeface="Wingdings" panose="05000000000000000000" pitchFamily="2" charset="2"/>
              </a:rPr>
              <a:t></a:t>
            </a:r>
          </a:p>
          <a:p>
            <a:r>
              <a:rPr lang="en-GB" sz="1800" dirty="0">
                <a:solidFill>
                  <a:prstClr val="black"/>
                </a:solidFill>
                <a:latin typeface="Comic Sans MS" panose="030F0702030302020204" pitchFamily="66" charset="0"/>
                <a:sym typeface="Wingdings" panose="05000000000000000000" pitchFamily="2" charset="2"/>
              </a:rPr>
              <a:t>Any tissue box donations would be gratefully received. </a:t>
            </a:r>
          </a:p>
          <a:p>
            <a:pPr marL="0" lvl="0" indent="0">
              <a:buNone/>
            </a:pPr>
            <a:endParaRPr lang="en-GB" sz="2000" dirty="0">
              <a:solidFill>
                <a:prstClr val="black"/>
              </a:solidFill>
              <a:latin typeface="Comic Sans MS" panose="030F0702030302020204" pitchFamily="66" charset="0"/>
              <a:sym typeface="Wingdings" panose="05000000000000000000" pitchFamily="2" charset="2"/>
            </a:endParaRPr>
          </a:p>
          <a:p>
            <a:pPr lvl="0"/>
            <a:endParaRPr lang="en-GB" sz="2000" dirty="0">
              <a:solidFill>
                <a:prstClr val="black"/>
              </a:solidFill>
              <a:latin typeface="Comic Sans MS" panose="030F0702030302020204" pitchFamily="66" charset="0"/>
            </a:endParaRPr>
          </a:p>
          <a:p>
            <a:endParaRPr lang="en-GB" sz="2000" dirty="0">
              <a:solidFill>
                <a:prstClr val="black"/>
              </a:solidFill>
              <a:latin typeface="Comic Sans MS" panose="030F0702030302020204" pitchFamily="66" charset="0"/>
            </a:endParaRPr>
          </a:p>
          <a:p>
            <a:endParaRPr lang="en-GB" sz="2000" dirty="0">
              <a:solidFill>
                <a:prstClr val="black"/>
              </a:solidFill>
              <a:latin typeface="Comic Sans MS" panose="030F0702030302020204" pitchFamily="66" charset="0"/>
            </a:endParaRPr>
          </a:p>
          <a:p>
            <a:pPr marL="0" indent="0">
              <a:buNone/>
            </a:pPr>
            <a:r>
              <a:rPr lang="en-GB" sz="2000" dirty="0">
                <a:solidFill>
                  <a:prstClr val="black"/>
                </a:solidFill>
                <a:latin typeface="Comic Sans MS" panose="030F0702030302020204" pitchFamily="66" charset="0"/>
              </a:rPr>
              <a:t>     </a:t>
            </a:r>
            <a:endParaRPr lang="en-GB" dirty="0"/>
          </a:p>
        </p:txBody>
      </p:sp>
    </p:spTree>
    <p:extLst>
      <p:ext uri="{BB962C8B-B14F-4D97-AF65-F5344CB8AC3E}">
        <p14:creationId xmlns:p14="http://schemas.microsoft.com/office/powerpoint/2010/main" val="4003137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27784" y="2636912"/>
            <a:ext cx="3996952" cy="707886"/>
          </a:xfrm>
          <a:prstGeom prst="rect">
            <a:avLst/>
          </a:prstGeom>
          <a:noFill/>
        </p:spPr>
        <p:txBody>
          <a:bodyPr wrap="square" rtlCol="0">
            <a:spAutoFit/>
          </a:bodyPr>
          <a:lstStyle/>
          <a:p>
            <a:r>
              <a:rPr lang="en-GB" sz="4000" dirty="0">
                <a:solidFill>
                  <a:schemeClr val="accent2">
                    <a:lumMod val="75000"/>
                  </a:schemeClr>
                </a:solidFill>
                <a:latin typeface="Comic Sans MS" panose="030F0702030302020204" pitchFamily="66" charset="0"/>
              </a:rPr>
              <a:t>Any Questions?</a:t>
            </a:r>
          </a:p>
        </p:txBody>
      </p:sp>
    </p:spTree>
    <p:extLst>
      <p:ext uri="{BB962C8B-B14F-4D97-AF65-F5344CB8AC3E}">
        <p14:creationId xmlns:p14="http://schemas.microsoft.com/office/powerpoint/2010/main" val="30516866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Template>
  <TotalTime>10971</TotalTime>
  <Words>1463</Words>
  <Application>Microsoft Office PowerPoint</Application>
  <PresentationFormat>On-screen Show (4:3)</PresentationFormat>
  <Paragraphs>97</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Comic Sans MS</vt:lpstr>
      <vt:lpstr>Times New Roman</vt:lpstr>
      <vt:lpstr>Trebuchet MS</vt:lpstr>
      <vt:lpstr>Wingdings</vt:lpstr>
      <vt:lpstr>Wingdings 3</vt:lpstr>
      <vt:lpstr>Facet</vt:lpstr>
      <vt:lpstr>Welcome to Acorn  </vt:lpstr>
      <vt:lpstr>Morning Routine</vt:lpstr>
      <vt:lpstr>A typical day in Acorn Pre-School</vt:lpstr>
      <vt:lpstr>What is my child doing at pre-school?</vt:lpstr>
      <vt:lpstr>Forest School</vt:lpstr>
      <vt:lpstr>From Development Matters Characteristics of Effective Learning:  Playing and exploring Active learning Creating and thinking critically  </vt:lpstr>
      <vt:lpstr>English/Literacy</vt:lpstr>
      <vt:lpstr>PowerPoint Presentation</vt:lpstr>
      <vt:lpstr>PowerPoint Presentation</vt:lpstr>
      <vt:lpstr>PowerPoint Presentation</vt:lpstr>
      <vt:lpstr>PowerPoint Presentation</vt:lpstr>
      <vt:lpstr>PowerPoint Presentation</vt:lpstr>
      <vt:lpstr>Story Sacks</vt:lpstr>
      <vt:lpstr>Acorn Mini Library </vt:lpstr>
      <vt:lpstr>Mark making is important!</vt:lpstr>
      <vt:lpstr>Maths in Early Years</vt:lpstr>
      <vt:lpstr>Balanceability</vt:lpstr>
      <vt:lpstr>Class Dojo</vt:lpstr>
      <vt:lpstr>Ways to help your child at home</vt:lpstr>
      <vt:lpstr>Further Information</vt:lpstr>
      <vt:lpstr>Reminders</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dc:title>
  <dc:creator>Vicky</dc:creator>
  <cp:lastModifiedBy>Miss Wright</cp:lastModifiedBy>
  <cp:revision>199</cp:revision>
  <cp:lastPrinted>2019-09-24T16:58:34Z</cp:lastPrinted>
  <dcterms:created xsi:type="dcterms:W3CDTF">2015-09-19T09:46:54Z</dcterms:created>
  <dcterms:modified xsi:type="dcterms:W3CDTF">2025-09-30T06:43:58Z</dcterms:modified>
</cp:coreProperties>
</file>