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70" r:id="rId12"/>
    <p:sldId id="272" r:id="rId13"/>
    <p:sldId id="267" r:id="rId14"/>
    <p:sldId id="274" r:id="rId15"/>
    <p:sldId id="266" r:id="rId16"/>
    <p:sldId id="273" r:id="rId17"/>
    <p:sldId id="269" r:id="rId18"/>
    <p:sldId id="27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921" autoAdjust="0"/>
  </p:normalViewPr>
  <p:slideViewPr>
    <p:cSldViewPr snapToGrid="0">
      <p:cViewPr>
        <p:scale>
          <a:sx n="70" d="100"/>
          <a:sy n="70" d="100"/>
        </p:scale>
        <p:origin x="1166" y="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1C49EA-CD92-443B-9319-58A891DBDF43}" type="datetimeFigureOut">
              <a:rPr lang="en-GB" smtClean="0"/>
              <a:t>03/12/2025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410C86-DA77-41B5-A12E-CB85F3588B64}" type="slidenum">
              <a:rPr lang="en-GB" smtClean="0"/>
              <a:t>‹#›</a:t>
            </a:fld>
            <a:endParaRPr lang="en-GB"/>
          </a:p>
        </p:txBody>
      </p:sp>
    </p:spTree>
    <p:extLst>
      <p:ext uri="{BB962C8B-B14F-4D97-AF65-F5344CB8AC3E}">
        <p14:creationId xmlns:p14="http://schemas.microsoft.com/office/powerpoint/2010/main" val="2491671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2</a:t>
            </a:fld>
            <a:endParaRPr lang="en-GB"/>
          </a:p>
        </p:txBody>
      </p:sp>
    </p:spTree>
    <p:extLst>
      <p:ext uri="{BB962C8B-B14F-4D97-AF65-F5344CB8AC3E}">
        <p14:creationId xmlns:p14="http://schemas.microsoft.com/office/powerpoint/2010/main" val="616209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3</a:t>
            </a:fld>
            <a:endParaRPr lang="en-GB"/>
          </a:p>
        </p:txBody>
      </p:sp>
    </p:spTree>
    <p:extLst>
      <p:ext uri="{BB962C8B-B14F-4D97-AF65-F5344CB8AC3E}">
        <p14:creationId xmlns:p14="http://schemas.microsoft.com/office/powerpoint/2010/main" val="4106969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4</a:t>
            </a:fld>
            <a:endParaRPr lang="en-GB"/>
          </a:p>
        </p:txBody>
      </p:sp>
    </p:spTree>
    <p:extLst>
      <p:ext uri="{BB962C8B-B14F-4D97-AF65-F5344CB8AC3E}">
        <p14:creationId xmlns:p14="http://schemas.microsoft.com/office/powerpoint/2010/main" val="4006216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5</a:t>
            </a:fld>
            <a:endParaRPr lang="en-GB"/>
          </a:p>
        </p:txBody>
      </p:sp>
    </p:spTree>
    <p:extLst>
      <p:ext uri="{BB962C8B-B14F-4D97-AF65-F5344CB8AC3E}">
        <p14:creationId xmlns:p14="http://schemas.microsoft.com/office/powerpoint/2010/main" val="1656964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6</a:t>
            </a:fld>
            <a:endParaRPr lang="en-GB"/>
          </a:p>
        </p:txBody>
      </p:sp>
    </p:spTree>
    <p:extLst>
      <p:ext uri="{BB962C8B-B14F-4D97-AF65-F5344CB8AC3E}">
        <p14:creationId xmlns:p14="http://schemas.microsoft.com/office/powerpoint/2010/main" val="4200280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7</a:t>
            </a:fld>
            <a:endParaRPr lang="en-GB"/>
          </a:p>
        </p:txBody>
      </p:sp>
    </p:spTree>
    <p:extLst>
      <p:ext uri="{BB962C8B-B14F-4D97-AF65-F5344CB8AC3E}">
        <p14:creationId xmlns:p14="http://schemas.microsoft.com/office/powerpoint/2010/main" val="2173486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8</a:t>
            </a:fld>
            <a:endParaRPr lang="en-GB"/>
          </a:p>
        </p:txBody>
      </p:sp>
    </p:spTree>
    <p:extLst>
      <p:ext uri="{BB962C8B-B14F-4D97-AF65-F5344CB8AC3E}">
        <p14:creationId xmlns:p14="http://schemas.microsoft.com/office/powerpoint/2010/main" val="2984724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9</a:t>
            </a:fld>
            <a:endParaRPr lang="en-GB"/>
          </a:p>
        </p:txBody>
      </p:sp>
    </p:spTree>
    <p:extLst>
      <p:ext uri="{BB962C8B-B14F-4D97-AF65-F5344CB8AC3E}">
        <p14:creationId xmlns:p14="http://schemas.microsoft.com/office/powerpoint/2010/main" val="3744429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10</a:t>
            </a:fld>
            <a:endParaRPr lang="en-GB"/>
          </a:p>
        </p:txBody>
      </p:sp>
    </p:spTree>
    <p:extLst>
      <p:ext uri="{BB962C8B-B14F-4D97-AF65-F5344CB8AC3E}">
        <p14:creationId xmlns:p14="http://schemas.microsoft.com/office/powerpoint/2010/main" val="1387140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11</a:t>
            </a:fld>
            <a:endParaRPr lang="en-GB"/>
          </a:p>
        </p:txBody>
      </p:sp>
    </p:spTree>
    <p:extLst>
      <p:ext uri="{BB962C8B-B14F-4D97-AF65-F5344CB8AC3E}">
        <p14:creationId xmlns:p14="http://schemas.microsoft.com/office/powerpoint/2010/main" val="2430703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12</a:t>
            </a:fld>
            <a:endParaRPr lang="en-GB"/>
          </a:p>
        </p:txBody>
      </p:sp>
    </p:spTree>
    <p:extLst>
      <p:ext uri="{BB962C8B-B14F-4D97-AF65-F5344CB8AC3E}">
        <p14:creationId xmlns:p14="http://schemas.microsoft.com/office/powerpoint/2010/main" val="36251381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13</a:t>
            </a:fld>
            <a:endParaRPr lang="en-GB"/>
          </a:p>
        </p:txBody>
      </p:sp>
    </p:spTree>
    <p:extLst>
      <p:ext uri="{BB962C8B-B14F-4D97-AF65-F5344CB8AC3E}">
        <p14:creationId xmlns:p14="http://schemas.microsoft.com/office/powerpoint/2010/main" val="397248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14</a:t>
            </a:fld>
            <a:endParaRPr lang="en-GB"/>
          </a:p>
        </p:txBody>
      </p:sp>
    </p:spTree>
    <p:extLst>
      <p:ext uri="{BB962C8B-B14F-4D97-AF65-F5344CB8AC3E}">
        <p14:creationId xmlns:p14="http://schemas.microsoft.com/office/powerpoint/2010/main" val="3213336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15</a:t>
            </a:fld>
            <a:endParaRPr lang="en-GB"/>
          </a:p>
        </p:txBody>
      </p:sp>
    </p:spTree>
    <p:extLst>
      <p:ext uri="{BB962C8B-B14F-4D97-AF65-F5344CB8AC3E}">
        <p14:creationId xmlns:p14="http://schemas.microsoft.com/office/powerpoint/2010/main" val="966185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16</a:t>
            </a:fld>
            <a:endParaRPr lang="en-GB"/>
          </a:p>
        </p:txBody>
      </p:sp>
    </p:spTree>
    <p:extLst>
      <p:ext uri="{BB962C8B-B14F-4D97-AF65-F5344CB8AC3E}">
        <p14:creationId xmlns:p14="http://schemas.microsoft.com/office/powerpoint/2010/main" val="3340699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17</a:t>
            </a:fld>
            <a:endParaRPr lang="en-GB"/>
          </a:p>
        </p:txBody>
      </p:sp>
    </p:spTree>
    <p:extLst>
      <p:ext uri="{BB962C8B-B14F-4D97-AF65-F5344CB8AC3E}">
        <p14:creationId xmlns:p14="http://schemas.microsoft.com/office/powerpoint/2010/main" val="136982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410C86-DA77-41B5-A12E-CB85F3588B64}" type="slidenum">
              <a:rPr lang="en-GB" smtClean="0"/>
              <a:t>18</a:t>
            </a:fld>
            <a:endParaRPr lang="en-GB"/>
          </a:p>
        </p:txBody>
      </p:sp>
    </p:spTree>
    <p:extLst>
      <p:ext uri="{BB962C8B-B14F-4D97-AF65-F5344CB8AC3E}">
        <p14:creationId xmlns:p14="http://schemas.microsoft.com/office/powerpoint/2010/main" val="3225702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BBB167-8B24-48FA-AA11-4E8692B81D79}"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A1DD4F-2004-49C9-997E-25B006765C0A}"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927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BBB167-8B24-48FA-AA11-4E8692B81D79}"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376589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BBB167-8B24-48FA-AA11-4E8692B81D79}"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A1DD4F-2004-49C9-997E-25B006765C0A}"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2136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BBB167-8B24-48FA-AA11-4E8692B81D79}"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2106319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BBB167-8B24-48FA-AA11-4E8692B81D79}" type="datetimeFigureOut">
              <a:rPr lang="en-GB" smtClean="0"/>
              <a:t>03/12/2025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928854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BBB167-8B24-48FA-AA11-4E8692B81D79}" type="datetimeFigureOut">
              <a:rPr lang="en-GB" smtClean="0"/>
              <a:t>03/12/2025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4012489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ABBB167-8B24-48FA-AA11-4E8692B81D79}" type="datetimeFigureOut">
              <a:rPr lang="en-GB" smtClean="0"/>
              <a:t>03/12/2025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2978973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ABBB167-8B24-48FA-AA11-4E8692B81D79}" type="datetimeFigureOut">
              <a:rPr lang="en-GB" smtClean="0"/>
              <a:t>03/12/2025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7A1DD4F-2004-49C9-997E-25B006765C0A}" type="slidenum">
              <a:rPr lang="en-GB" smtClean="0"/>
              <a:t>‹#›</a:t>
            </a:fld>
            <a:endParaRPr lang="en-GB"/>
          </a:p>
        </p:txBody>
      </p:sp>
    </p:spTree>
    <p:extLst>
      <p:ext uri="{BB962C8B-B14F-4D97-AF65-F5344CB8AC3E}">
        <p14:creationId xmlns:p14="http://schemas.microsoft.com/office/powerpoint/2010/main" val="2153915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ABBB167-8B24-48FA-AA11-4E8692B81D79}" type="datetimeFigureOut">
              <a:rPr lang="en-GB" smtClean="0"/>
              <a:t>03/12/2025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1595451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BBB167-8B24-48FA-AA11-4E8692B81D79}"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3606303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BBB167-8B24-48FA-AA11-4E8692B81D79}" type="datetimeFigureOut">
              <a:rPr lang="en-GB" smtClean="0"/>
              <a:t>03/12/2025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A1DD4F-2004-49C9-997E-25B006765C0A}" type="slidenum">
              <a:rPr lang="en-GB" smtClean="0"/>
              <a:t>‹#›</a:t>
            </a:fld>
            <a:endParaRPr lang="en-GB"/>
          </a:p>
        </p:txBody>
      </p:sp>
    </p:spTree>
    <p:extLst>
      <p:ext uri="{BB962C8B-B14F-4D97-AF65-F5344CB8AC3E}">
        <p14:creationId xmlns:p14="http://schemas.microsoft.com/office/powerpoint/2010/main" val="3252884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ABBB167-8B24-48FA-AA11-4E8692B81D79}" type="datetimeFigureOut">
              <a:rPr lang="en-GB" smtClean="0"/>
              <a:t>03/12/2025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7A1DD4F-2004-49C9-997E-25B006765C0A}"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899282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tmp"/><Relationship Id="rId5" Type="http://schemas.openxmlformats.org/officeDocument/2006/relationships/image" Target="../media/image3.tmp"/><Relationship Id="rId4" Type="http://schemas.openxmlformats.org/officeDocument/2006/relationships/image" Target="../media/image2.tm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671E7-FB46-45DE-A961-0768A7B9FE6D}"/>
              </a:ext>
            </a:extLst>
          </p:cNvPr>
          <p:cNvSpPr>
            <a:spLocks noGrp="1"/>
          </p:cNvSpPr>
          <p:nvPr>
            <p:ph type="ctrTitle"/>
          </p:nvPr>
        </p:nvSpPr>
        <p:spPr/>
        <p:txBody>
          <a:bodyPr/>
          <a:lstStyle/>
          <a:p>
            <a:r>
              <a:rPr lang="en-GB" dirty="0"/>
              <a:t>Reception and Year 1 Parent Information Session</a:t>
            </a:r>
          </a:p>
        </p:txBody>
      </p:sp>
    </p:spTree>
    <p:extLst>
      <p:ext uri="{BB962C8B-B14F-4D97-AF65-F5344CB8AC3E}">
        <p14:creationId xmlns:p14="http://schemas.microsoft.com/office/powerpoint/2010/main" val="2802146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F53D2-716E-4EBB-A65D-B618D9F8EB26}"/>
              </a:ext>
            </a:extLst>
          </p:cNvPr>
          <p:cNvSpPr>
            <a:spLocks noGrp="1"/>
          </p:cNvSpPr>
          <p:nvPr>
            <p:ph type="title"/>
          </p:nvPr>
        </p:nvSpPr>
        <p:spPr/>
        <p:txBody>
          <a:bodyPr/>
          <a:lstStyle/>
          <a:p>
            <a:r>
              <a:rPr lang="en-GB" dirty="0"/>
              <a:t>Current climate	</a:t>
            </a:r>
          </a:p>
        </p:txBody>
      </p:sp>
      <p:sp>
        <p:nvSpPr>
          <p:cNvPr id="3" name="Content Placeholder 2">
            <a:extLst>
              <a:ext uri="{FF2B5EF4-FFF2-40B4-BE49-F238E27FC236}">
                <a16:creationId xmlns:a16="http://schemas.microsoft.com/office/drawing/2014/main" id="{52151022-A732-41F7-8C60-F037761903EF}"/>
              </a:ext>
            </a:extLst>
          </p:cNvPr>
          <p:cNvSpPr>
            <a:spLocks noGrp="1"/>
          </p:cNvSpPr>
          <p:nvPr>
            <p:ph idx="1"/>
          </p:nvPr>
        </p:nvSpPr>
        <p:spPr/>
        <p:txBody>
          <a:bodyPr/>
          <a:lstStyle/>
          <a:p>
            <a:r>
              <a:rPr lang="en-GB" sz="3200" dirty="0"/>
              <a:t>Mr Ince relocating to Brighton and therefore leaving at Christmas</a:t>
            </a:r>
          </a:p>
          <a:p>
            <a:r>
              <a:rPr lang="en-GB" sz="3200" dirty="0"/>
              <a:t>44 spaces across the school </a:t>
            </a:r>
          </a:p>
          <a:p>
            <a:r>
              <a:rPr lang="en-GB" sz="3200" dirty="0"/>
              <a:t>Infant class size regulations mean we can only have 30 children per class </a:t>
            </a:r>
          </a:p>
          <a:p>
            <a:pPr marL="0" indent="0">
              <a:buNone/>
            </a:pPr>
            <a:endParaRPr lang="en-GB" dirty="0"/>
          </a:p>
        </p:txBody>
      </p:sp>
    </p:spTree>
    <p:extLst>
      <p:ext uri="{BB962C8B-B14F-4D97-AF65-F5344CB8AC3E}">
        <p14:creationId xmlns:p14="http://schemas.microsoft.com/office/powerpoint/2010/main" val="3227148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FC130-86CD-4EC3-95D2-4F7E1F9BD5A3}"/>
              </a:ext>
            </a:extLst>
          </p:cNvPr>
          <p:cNvSpPr>
            <a:spLocks noGrp="1"/>
          </p:cNvSpPr>
          <p:nvPr>
            <p:ph type="title"/>
          </p:nvPr>
        </p:nvSpPr>
        <p:spPr/>
        <p:txBody>
          <a:bodyPr/>
          <a:lstStyle/>
          <a:p>
            <a:r>
              <a:rPr lang="en-GB" dirty="0"/>
              <a:t>What are we going to do about this?</a:t>
            </a:r>
          </a:p>
        </p:txBody>
      </p:sp>
      <p:sp>
        <p:nvSpPr>
          <p:cNvPr id="3" name="Content Placeholder 2">
            <a:extLst>
              <a:ext uri="{FF2B5EF4-FFF2-40B4-BE49-F238E27FC236}">
                <a16:creationId xmlns:a16="http://schemas.microsoft.com/office/drawing/2014/main" id="{C508BA95-4A2D-4CD9-97B0-0C21973F08FA}"/>
              </a:ext>
            </a:extLst>
          </p:cNvPr>
          <p:cNvSpPr>
            <a:spLocks noGrp="1"/>
          </p:cNvSpPr>
          <p:nvPr>
            <p:ph idx="1"/>
          </p:nvPr>
        </p:nvSpPr>
        <p:spPr/>
        <p:txBody>
          <a:bodyPr>
            <a:normAutofit fontScale="92500"/>
          </a:bodyPr>
          <a:lstStyle/>
          <a:p>
            <a:r>
              <a:rPr lang="en-GB" sz="3500" dirty="0"/>
              <a:t>Exciting new plan to share today </a:t>
            </a:r>
          </a:p>
          <a:p>
            <a:r>
              <a:rPr lang="en-GB" sz="3500" dirty="0"/>
              <a:t>Combining Reception and Year 1 into 3 classes of 30 children</a:t>
            </a:r>
          </a:p>
          <a:p>
            <a:r>
              <a:rPr lang="en-GB" sz="3500" dirty="0"/>
              <a:t>Renaming classes so that children all have a new identity</a:t>
            </a:r>
          </a:p>
          <a:p>
            <a:r>
              <a:rPr lang="en-GB" sz="3500" dirty="0"/>
              <a:t>Continuous provision for all through 4 engaging ‘Learning Zones’ </a:t>
            </a:r>
          </a:p>
          <a:p>
            <a:pPr marL="0" indent="0">
              <a:buNone/>
            </a:pPr>
            <a:r>
              <a:rPr lang="en-GB" dirty="0"/>
              <a:t> </a:t>
            </a:r>
          </a:p>
        </p:txBody>
      </p:sp>
    </p:spTree>
    <p:extLst>
      <p:ext uri="{BB962C8B-B14F-4D97-AF65-F5344CB8AC3E}">
        <p14:creationId xmlns:p14="http://schemas.microsoft.com/office/powerpoint/2010/main" val="1437642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887A8-994F-4810-8C93-8A3339D72EC9}"/>
              </a:ext>
            </a:extLst>
          </p:cNvPr>
          <p:cNvSpPr>
            <a:spLocks noGrp="1"/>
          </p:cNvSpPr>
          <p:nvPr>
            <p:ph type="title"/>
          </p:nvPr>
        </p:nvSpPr>
        <p:spPr/>
        <p:txBody>
          <a:bodyPr/>
          <a:lstStyle/>
          <a:p>
            <a:r>
              <a:rPr lang="en-GB" dirty="0"/>
              <a:t>How do we make this happen?</a:t>
            </a:r>
          </a:p>
        </p:txBody>
      </p:sp>
      <p:sp>
        <p:nvSpPr>
          <p:cNvPr id="3" name="Content Placeholder 2">
            <a:extLst>
              <a:ext uri="{FF2B5EF4-FFF2-40B4-BE49-F238E27FC236}">
                <a16:creationId xmlns:a16="http://schemas.microsoft.com/office/drawing/2014/main" id="{23CB0E8F-F04D-4C80-B865-644EDBCA6058}"/>
              </a:ext>
            </a:extLst>
          </p:cNvPr>
          <p:cNvSpPr>
            <a:spLocks noGrp="1"/>
          </p:cNvSpPr>
          <p:nvPr>
            <p:ph idx="1"/>
          </p:nvPr>
        </p:nvSpPr>
        <p:spPr/>
        <p:txBody>
          <a:bodyPr>
            <a:normAutofit fontScale="85000" lnSpcReduction="10000"/>
          </a:bodyPr>
          <a:lstStyle/>
          <a:p>
            <a:r>
              <a:rPr lang="en-GB" sz="3300" dirty="0"/>
              <a:t>Small number of children moving classes</a:t>
            </a:r>
          </a:p>
          <a:p>
            <a:r>
              <a:rPr lang="en-GB" sz="3300" dirty="0"/>
              <a:t>1 class of 30 Reception children – Mrs Gill (Mulberry Class)</a:t>
            </a:r>
          </a:p>
          <a:p>
            <a:r>
              <a:rPr lang="en-GB" sz="3300" dirty="0"/>
              <a:t>1 mixed class of Reception and Year 1 children – Miss Cobb (Pine Class)</a:t>
            </a:r>
          </a:p>
          <a:p>
            <a:r>
              <a:rPr lang="en-GB" sz="3300" dirty="0"/>
              <a:t>1 class of 30 Year 1 children – Miss Field (Cherry Class)</a:t>
            </a:r>
          </a:p>
          <a:p>
            <a:r>
              <a:rPr lang="en-GB" sz="3300" dirty="0"/>
              <a:t>Careful planning to ensure all children are supported and challenged</a:t>
            </a:r>
          </a:p>
          <a:p>
            <a:r>
              <a:rPr lang="en-GB" sz="3300" dirty="0"/>
              <a:t>Curriculum coverage for both year groups </a:t>
            </a:r>
          </a:p>
          <a:p>
            <a:r>
              <a:rPr lang="en-GB" sz="3300" dirty="0"/>
              <a:t>Designed in consultation with a number of external professionals </a:t>
            </a:r>
          </a:p>
          <a:p>
            <a:pPr marL="0" indent="0">
              <a:buNone/>
            </a:pPr>
            <a:endParaRPr lang="en-GB" dirty="0"/>
          </a:p>
        </p:txBody>
      </p:sp>
    </p:spTree>
    <p:extLst>
      <p:ext uri="{BB962C8B-B14F-4D97-AF65-F5344CB8AC3E}">
        <p14:creationId xmlns:p14="http://schemas.microsoft.com/office/powerpoint/2010/main" val="4168479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4AD55-ABD3-4C21-AE40-0D7C2E16ACA5}"/>
              </a:ext>
            </a:extLst>
          </p:cNvPr>
          <p:cNvSpPr>
            <a:spLocks noGrp="1"/>
          </p:cNvSpPr>
          <p:nvPr>
            <p:ph type="title"/>
          </p:nvPr>
        </p:nvSpPr>
        <p:spPr/>
        <p:txBody>
          <a:bodyPr/>
          <a:lstStyle/>
          <a:p>
            <a:r>
              <a:rPr lang="en-GB" dirty="0"/>
              <a:t>What will a day look like?</a:t>
            </a:r>
          </a:p>
        </p:txBody>
      </p:sp>
      <p:sp>
        <p:nvSpPr>
          <p:cNvPr id="3" name="Content Placeholder 2">
            <a:extLst>
              <a:ext uri="{FF2B5EF4-FFF2-40B4-BE49-F238E27FC236}">
                <a16:creationId xmlns:a16="http://schemas.microsoft.com/office/drawing/2014/main" id="{DBB98FBE-A1FA-4190-9E95-ED6B37D7DC6A}"/>
              </a:ext>
            </a:extLst>
          </p:cNvPr>
          <p:cNvSpPr>
            <a:spLocks noGrp="1"/>
          </p:cNvSpPr>
          <p:nvPr>
            <p:ph idx="1"/>
          </p:nvPr>
        </p:nvSpPr>
        <p:spPr/>
        <p:txBody>
          <a:bodyPr/>
          <a:lstStyle/>
          <a:p>
            <a:r>
              <a:rPr lang="en-GB" sz="3200" dirty="0"/>
              <a:t>Children come into their ‘new’ classes for soft start and register</a:t>
            </a:r>
          </a:p>
          <a:p>
            <a:r>
              <a:rPr lang="en-GB" sz="3200" dirty="0"/>
              <a:t>9:00 – children go to their ‘original’ classes for Phonics:</a:t>
            </a:r>
          </a:p>
          <a:p>
            <a:pPr lvl="1"/>
            <a:r>
              <a:rPr lang="en-GB" sz="2800" dirty="0"/>
              <a:t>Miss Cobb teaches ‘Chestnut’</a:t>
            </a:r>
          </a:p>
          <a:p>
            <a:pPr lvl="1"/>
            <a:r>
              <a:rPr lang="en-GB" sz="2800" dirty="0"/>
              <a:t>Mrs Gill teaches ‘Beech’ </a:t>
            </a:r>
          </a:p>
          <a:p>
            <a:pPr lvl="1"/>
            <a:r>
              <a:rPr lang="en-GB" sz="2800" dirty="0"/>
              <a:t>Miss Field teaches ‘Oak’ </a:t>
            </a:r>
          </a:p>
          <a:p>
            <a:pPr lvl="1"/>
            <a:r>
              <a:rPr lang="en-GB" sz="2800" dirty="0"/>
              <a:t>Mrs Edwards/Miss Wright teach ‘Silver Birch’</a:t>
            </a:r>
          </a:p>
          <a:p>
            <a:pPr marL="457200" lvl="1" indent="0">
              <a:buNone/>
            </a:pPr>
            <a:endParaRPr lang="en-GB" dirty="0"/>
          </a:p>
        </p:txBody>
      </p:sp>
    </p:spTree>
    <p:extLst>
      <p:ext uri="{BB962C8B-B14F-4D97-AF65-F5344CB8AC3E}">
        <p14:creationId xmlns:p14="http://schemas.microsoft.com/office/powerpoint/2010/main" val="1984296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F442E-EA33-485A-A919-A4607C841C07}"/>
              </a:ext>
            </a:extLst>
          </p:cNvPr>
          <p:cNvSpPr>
            <a:spLocks noGrp="1"/>
          </p:cNvSpPr>
          <p:nvPr>
            <p:ph type="title"/>
          </p:nvPr>
        </p:nvSpPr>
        <p:spPr/>
        <p:txBody>
          <a:bodyPr/>
          <a:lstStyle/>
          <a:p>
            <a:r>
              <a:rPr lang="en-GB" dirty="0"/>
              <a:t>What will a day look like?</a:t>
            </a:r>
          </a:p>
        </p:txBody>
      </p:sp>
      <p:sp>
        <p:nvSpPr>
          <p:cNvPr id="3" name="Content Placeholder 2">
            <a:extLst>
              <a:ext uri="{FF2B5EF4-FFF2-40B4-BE49-F238E27FC236}">
                <a16:creationId xmlns:a16="http://schemas.microsoft.com/office/drawing/2014/main" id="{11CD93E8-C364-4D2F-A384-5D4C82082D6C}"/>
              </a:ext>
            </a:extLst>
          </p:cNvPr>
          <p:cNvSpPr>
            <a:spLocks noGrp="1"/>
          </p:cNvSpPr>
          <p:nvPr>
            <p:ph idx="1"/>
          </p:nvPr>
        </p:nvSpPr>
        <p:spPr/>
        <p:txBody>
          <a:bodyPr>
            <a:normAutofit lnSpcReduction="10000"/>
          </a:bodyPr>
          <a:lstStyle/>
          <a:p>
            <a:r>
              <a:rPr lang="en-GB" sz="2800" dirty="0"/>
              <a:t>9:30 – Year 1 children reading groups. Reception – Handwriting lesson &amp; Maths Mastery session.</a:t>
            </a:r>
          </a:p>
          <a:p>
            <a:r>
              <a:rPr lang="en-GB" sz="2800" dirty="0"/>
              <a:t>9:55 – Snack &amp; break </a:t>
            </a:r>
          </a:p>
          <a:p>
            <a:r>
              <a:rPr lang="en-GB" sz="2800" dirty="0"/>
              <a:t>10:10 – Learning Zones carousel begins</a:t>
            </a:r>
          </a:p>
          <a:p>
            <a:r>
              <a:rPr lang="en-GB" sz="2800" dirty="0"/>
              <a:t>11:00 – Learning Zone 2 </a:t>
            </a:r>
          </a:p>
          <a:p>
            <a:r>
              <a:rPr lang="en-GB" sz="2800" dirty="0"/>
              <a:t>12:00 – Lunchtime </a:t>
            </a:r>
          </a:p>
          <a:p>
            <a:r>
              <a:rPr lang="en-GB" sz="2800" dirty="0"/>
              <a:t>1:00 – Learning Zone 3 </a:t>
            </a:r>
          </a:p>
          <a:p>
            <a:r>
              <a:rPr lang="en-GB" sz="2800" dirty="0"/>
              <a:t>1:45 – Learning Zone 4 </a:t>
            </a:r>
          </a:p>
          <a:p>
            <a:pPr marL="0" indent="0">
              <a:buNone/>
            </a:pPr>
            <a:endParaRPr lang="en-GB" dirty="0"/>
          </a:p>
        </p:txBody>
      </p:sp>
    </p:spTree>
    <p:extLst>
      <p:ext uri="{BB962C8B-B14F-4D97-AF65-F5344CB8AC3E}">
        <p14:creationId xmlns:p14="http://schemas.microsoft.com/office/powerpoint/2010/main" val="1286209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9BEE0-15BC-47B7-8F8C-B77DEAEAE3FE}"/>
              </a:ext>
            </a:extLst>
          </p:cNvPr>
          <p:cNvSpPr>
            <a:spLocks noGrp="1"/>
          </p:cNvSpPr>
          <p:nvPr>
            <p:ph type="title"/>
          </p:nvPr>
        </p:nvSpPr>
        <p:spPr/>
        <p:txBody>
          <a:bodyPr/>
          <a:lstStyle/>
          <a:p>
            <a:r>
              <a:rPr lang="en-GB" dirty="0"/>
              <a:t>What are the Learning Zones?	</a:t>
            </a:r>
          </a:p>
        </p:txBody>
      </p:sp>
      <p:sp>
        <p:nvSpPr>
          <p:cNvPr id="3" name="Content Placeholder 2">
            <a:extLst>
              <a:ext uri="{FF2B5EF4-FFF2-40B4-BE49-F238E27FC236}">
                <a16:creationId xmlns:a16="http://schemas.microsoft.com/office/drawing/2014/main" id="{65CAAEF1-D2E6-4AF7-A4A0-D1F185E4C85B}"/>
              </a:ext>
            </a:extLst>
          </p:cNvPr>
          <p:cNvSpPr>
            <a:spLocks noGrp="1"/>
          </p:cNvSpPr>
          <p:nvPr>
            <p:ph idx="1"/>
          </p:nvPr>
        </p:nvSpPr>
        <p:spPr>
          <a:xfrm>
            <a:off x="1097280" y="1845734"/>
            <a:ext cx="10302240" cy="4372186"/>
          </a:xfrm>
        </p:spPr>
        <p:txBody>
          <a:bodyPr>
            <a:normAutofit fontScale="92500" lnSpcReduction="10000"/>
          </a:bodyPr>
          <a:lstStyle/>
          <a:p>
            <a:r>
              <a:rPr lang="en-GB" sz="3200" u="sng" dirty="0"/>
              <a:t>Literacy &amp; Language</a:t>
            </a:r>
          </a:p>
          <a:p>
            <a:pPr lvl="1"/>
            <a:r>
              <a:rPr lang="en-GB" sz="3500" dirty="0"/>
              <a:t>Writing</a:t>
            </a:r>
          </a:p>
          <a:p>
            <a:pPr lvl="1"/>
            <a:r>
              <a:rPr lang="en-GB" sz="3500" dirty="0"/>
              <a:t>Role play</a:t>
            </a:r>
          </a:p>
          <a:p>
            <a:pPr lvl="1"/>
            <a:r>
              <a:rPr lang="en-GB" sz="3500" dirty="0"/>
              <a:t>Story telling</a:t>
            </a:r>
          </a:p>
          <a:p>
            <a:pPr lvl="1"/>
            <a:r>
              <a:rPr lang="en-GB" sz="3500" dirty="0"/>
              <a:t>Reading</a:t>
            </a:r>
          </a:p>
          <a:p>
            <a:pPr lvl="1"/>
            <a:r>
              <a:rPr lang="en-GB" sz="3500" dirty="0"/>
              <a:t>Phonics</a:t>
            </a:r>
          </a:p>
          <a:p>
            <a:pPr lvl="1"/>
            <a:r>
              <a:rPr lang="en-GB" sz="3500" dirty="0"/>
              <a:t>Handwriting</a:t>
            </a:r>
          </a:p>
          <a:p>
            <a:pPr lvl="1"/>
            <a:r>
              <a:rPr lang="en-GB" sz="3500" dirty="0"/>
              <a:t>Dressing up </a:t>
            </a:r>
          </a:p>
          <a:p>
            <a:pPr lvl="1"/>
            <a:r>
              <a:rPr lang="en-GB" sz="3500" dirty="0"/>
              <a:t>Fine motor skills</a:t>
            </a:r>
          </a:p>
          <a:p>
            <a:pPr lvl="1"/>
            <a:endParaRPr lang="en-GB" dirty="0"/>
          </a:p>
        </p:txBody>
      </p:sp>
    </p:spTree>
    <p:extLst>
      <p:ext uri="{BB962C8B-B14F-4D97-AF65-F5344CB8AC3E}">
        <p14:creationId xmlns:p14="http://schemas.microsoft.com/office/powerpoint/2010/main" val="1480800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33186-F1EA-447C-B3CD-072AFC2F4DE8}"/>
              </a:ext>
            </a:extLst>
          </p:cNvPr>
          <p:cNvSpPr>
            <a:spLocks noGrp="1"/>
          </p:cNvSpPr>
          <p:nvPr>
            <p:ph type="title"/>
          </p:nvPr>
        </p:nvSpPr>
        <p:spPr/>
        <p:txBody>
          <a:bodyPr/>
          <a:lstStyle/>
          <a:p>
            <a:r>
              <a:rPr lang="en-GB" dirty="0"/>
              <a:t>What are the Learning Zones?	</a:t>
            </a:r>
          </a:p>
        </p:txBody>
      </p:sp>
      <p:sp>
        <p:nvSpPr>
          <p:cNvPr id="3" name="Content Placeholder 2">
            <a:extLst>
              <a:ext uri="{FF2B5EF4-FFF2-40B4-BE49-F238E27FC236}">
                <a16:creationId xmlns:a16="http://schemas.microsoft.com/office/drawing/2014/main" id="{4B1D7F6D-9ED9-4811-87CB-3B384FD8D6FD}"/>
              </a:ext>
            </a:extLst>
          </p:cNvPr>
          <p:cNvSpPr>
            <a:spLocks noGrp="1"/>
          </p:cNvSpPr>
          <p:nvPr>
            <p:ph idx="1"/>
          </p:nvPr>
        </p:nvSpPr>
        <p:spPr>
          <a:xfrm>
            <a:off x="838200" y="1825625"/>
            <a:ext cx="10515600" cy="4839126"/>
          </a:xfrm>
        </p:spPr>
        <p:txBody>
          <a:bodyPr>
            <a:normAutofit/>
          </a:bodyPr>
          <a:lstStyle/>
          <a:p>
            <a:r>
              <a:rPr lang="en-GB" sz="3200" u="sng" dirty="0"/>
              <a:t>Maths &amp; STEM</a:t>
            </a:r>
          </a:p>
          <a:p>
            <a:pPr lvl="1"/>
            <a:r>
              <a:rPr lang="en-GB" sz="2600" dirty="0"/>
              <a:t>Counting</a:t>
            </a:r>
          </a:p>
          <a:p>
            <a:pPr lvl="1"/>
            <a:r>
              <a:rPr lang="en-GB" sz="2600" dirty="0"/>
              <a:t>Numbers</a:t>
            </a:r>
          </a:p>
          <a:p>
            <a:pPr lvl="1"/>
            <a:r>
              <a:rPr lang="en-GB" sz="2600" dirty="0"/>
              <a:t>Measurement</a:t>
            </a:r>
          </a:p>
          <a:p>
            <a:pPr lvl="1"/>
            <a:r>
              <a:rPr lang="en-GB" sz="2600" dirty="0"/>
              <a:t>Role play</a:t>
            </a:r>
          </a:p>
          <a:p>
            <a:pPr lvl="1"/>
            <a:r>
              <a:rPr lang="en-GB" sz="2600" dirty="0"/>
              <a:t>Money</a:t>
            </a:r>
          </a:p>
          <a:p>
            <a:pPr lvl="1"/>
            <a:r>
              <a:rPr lang="en-GB" sz="2600" dirty="0"/>
              <a:t>Time</a:t>
            </a:r>
          </a:p>
          <a:p>
            <a:pPr lvl="1"/>
            <a:r>
              <a:rPr lang="en-GB" sz="2600" dirty="0"/>
              <a:t>Understanding the world</a:t>
            </a:r>
          </a:p>
          <a:p>
            <a:pPr lvl="1"/>
            <a:r>
              <a:rPr lang="en-GB" sz="2600" dirty="0"/>
              <a:t>Investigating </a:t>
            </a:r>
          </a:p>
          <a:p>
            <a:pPr lvl="1"/>
            <a:r>
              <a:rPr lang="en-GB" sz="2600" dirty="0"/>
              <a:t>Problem solving </a:t>
            </a:r>
          </a:p>
        </p:txBody>
      </p:sp>
    </p:spTree>
    <p:extLst>
      <p:ext uri="{BB962C8B-B14F-4D97-AF65-F5344CB8AC3E}">
        <p14:creationId xmlns:p14="http://schemas.microsoft.com/office/powerpoint/2010/main" val="2795570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9DA2C-3EB9-4C8D-91D3-1AFE21A9DA61}"/>
              </a:ext>
            </a:extLst>
          </p:cNvPr>
          <p:cNvSpPr>
            <a:spLocks noGrp="1"/>
          </p:cNvSpPr>
          <p:nvPr>
            <p:ph type="title"/>
          </p:nvPr>
        </p:nvSpPr>
        <p:spPr/>
        <p:txBody>
          <a:bodyPr/>
          <a:lstStyle/>
          <a:p>
            <a:r>
              <a:rPr lang="en-GB" dirty="0"/>
              <a:t>What are the Learning Zones?	</a:t>
            </a:r>
          </a:p>
        </p:txBody>
      </p:sp>
      <p:sp>
        <p:nvSpPr>
          <p:cNvPr id="3" name="Content Placeholder 2">
            <a:extLst>
              <a:ext uri="{FF2B5EF4-FFF2-40B4-BE49-F238E27FC236}">
                <a16:creationId xmlns:a16="http://schemas.microsoft.com/office/drawing/2014/main" id="{AB182748-45B6-4B24-88E6-69BCFE54B981}"/>
              </a:ext>
            </a:extLst>
          </p:cNvPr>
          <p:cNvSpPr>
            <a:spLocks noGrp="1"/>
          </p:cNvSpPr>
          <p:nvPr>
            <p:ph idx="1"/>
          </p:nvPr>
        </p:nvSpPr>
        <p:spPr>
          <a:xfrm>
            <a:off x="838200" y="1825625"/>
            <a:ext cx="10515600" cy="4754284"/>
          </a:xfrm>
        </p:spPr>
        <p:txBody>
          <a:bodyPr>
            <a:normAutofit/>
          </a:bodyPr>
          <a:lstStyle/>
          <a:p>
            <a:r>
              <a:rPr lang="en-GB" sz="2800" u="sng" dirty="0"/>
              <a:t>Creative &amp; Imaginative </a:t>
            </a:r>
          </a:p>
          <a:p>
            <a:pPr lvl="1"/>
            <a:r>
              <a:rPr lang="en-GB" sz="2800" dirty="0"/>
              <a:t>Paint</a:t>
            </a:r>
          </a:p>
          <a:p>
            <a:pPr lvl="1"/>
            <a:r>
              <a:rPr lang="en-GB" sz="2800" dirty="0"/>
              <a:t>Playdough</a:t>
            </a:r>
          </a:p>
          <a:p>
            <a:pPr lvl="1"/>
            <a:r>
              <a:rPr lang="en-GB" sz="2800" dirty="0"/>
              <a:t>Junk modelling</a:t>
            </a:r>
          </a:p>
          <a:p>
            <a:pPr lvl="1"/>
            <a:r>
              <a:rPr lang="en-GB" sz="2800" dirty="0"/>
              <a:t>Messy play</a:t>
            </a:r>
          </a:p>
          <a:p>
            <a:pPr lvl="1"/>
            <a:r>
              <a:rPr lang="en-GB" sz="2800" dirty="0"/>
              <a:t>Creative/design challenges</a:t>
            </a:r>
          </a:p>
          <a:p>
            <a:pPr lvl="1"/>
            <a:r>
              <a:rPr lang="en-GB" sz="2800" dirty="0"/>
              <a:t>Musical instruments </a:t>
            </a:r>
          </a:p>
          <a:p>
            <a:pPr lvl="1"/>
            <a:endParaRPr lang="en-GB" dirty="0"/>
          </a:p>
          <a:p>
            <a:pPr marL="457200" lvl="1" indent="0">
              <a:buNone/>
            </a:pPr>
            <a:r>
              <a:rPr lang="en-GB" sz="2400" dirty="0"/>
              <a:t>In this zone children will also have access to the outdoor area where they will explore more, take part in activities to develop physical skills and replicate indoor learning outside. </a:t>
            </a:r>
          </a:p>
          <a:p>
            <a:pPr marL="457200" lvl="1" indent="0">
              <a:buNone/>
            </a:pPr>
            <a:endParaRPr lang="en-GB" dirty="0"/>
          </a:p>
        </p:txBody>
      </p:sp>
    </p:spTree>
    <p:extLst>
      <p:ext uri="{BB962C8B-B14F-4D97-AF65-F5344CB8AC3E}">
        <p14:creationId xmlns:p14="http://schemas.microsoft.com/office/powerpoint/2010/main" val="2563180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D313D-FD17-4131-812D-FB0C13B42220}"/>
              </a:ext>
            </a:extLst>
          </p:cNvPr>
          <p:cNvSpPr>
            <a:spLocks noGrp="1"/>
          </p:cNvSpPr>
          <p:nvPr>
            <p:ph type="title"/>
          </p:nvPr>
        </p:nvSpPr>
        <p:spPr/>
        <p:txBody>
          <a:bodyPr/>
          <a:lstStyle/>
          <a:p>
            <a:r>
              <a:rPr lang="en-GB" dirty="0"/>
              <a:t>What are the Learning Zones?	</a:t>
            </a:r>
          </a:p>
        </p:txBody>
      </p:sp>
      <p:sp>
        <p:nvSpPr>
          <p:cNvPr id="3" name="Content Placeholder 2">
            <a:extLst>
              <a:ext uri="{FF2B5EF4-FFF2-40B4-BE49-F238E27FC236}">
                <a16:creationId xmlns:a16="http://schemas.microsoft.com/office/drawing/2014/main" id="{18A43309-C155-4C52-9D30-58E43BD95BAF}"/>
              </a:ext>
            </a:extLst>
          </p:cNvPr>
          <p:cNvSpPr>
            <a:spLocks noGrp="1"/>
          </p:cNvSpPr>
          <p:nvPr>
            <p:ph idx="1"/>
          </p:nvPr>
        </p:nvSpPr>
        <p:spPr>
          <a:xfrm>
            <a:off x="838200" y="1825624"/>
            <a:ext cx="10515600" cy="4952247"/>
          </a:xfrm>
        </p:spPr>
        <p:txBody>
          <a:bodyPr>
            <a:normAutofit/>
          </a:bodyPr>
          <a:lstStyle/>
          <a:p>
            <a:r>
              <a:rPr lang="en-GB" sz="2800" u="sng" dirty="0"/>
              <a:t>Small world &amp; Construction</a:t>
            </a:r>
          </a:p>
          <a:p>
            <a:pPr lvl="1"/>
            <a:r>
              <a:rPr lang="en-GB" sz="2800" dirty="0"/>
              <a:t>Cars</a:t>
            </a:r>
          </a:p>
          <a:p>
            <a:pPr lvl="1"/>
            <a:r>
              <a:rPr lang="en-GB" sz="2800" dirty="0"/>
              <a:t>Trains</a:t>
            </a:r>
          </a:p>
          <a:p>
            <a:pPr lvl="1"/>
            <a:r>
              <a:rPr lang="en-GB" sz="2800" dirty="0"/>
              <a:t>Dolls house</a:t>
            </a:r>
          </a:p>
          <a:p>
            <a:pPr lvl="1"/>
            <a:r>
              <a:rPr lang="en-GB" sz="2800" dirty="0"/>
              <a:t>Loose parts </a:t>
            </a:r>
          </a:p>
          <a:p>
            <a:pPr lvl="1"/>
            <a:r>
              <a:rPr lang="en-GB" sz="2800" dirty="0"/>
              <a:t>Combining toys to create small worlds</a:t>
            </a:r>
          </a:p>
          <a:p>
            <a:pPr lvl="1"/>
            <a:r>
              <a:rPr lang="en-GB" sz="2800" dirty="0"/>
              <a:t>Construction toys</a:t>
            </a:r>
            <a:endParaRPr lang="en-GB" sz="2400" dirty="0"/>
          </a:p>
          <a:p>
            <a:pPr marL="457200" lvl="1" indent="0">
              <a:buNone/>
            </a:pPr>
            <a:r>
              <a:rPr lang="en-GB" sz="2400" dirty="0"/>
              <a:t>In this zone children will also have access to the outdoor area where they will explore more, take part in activities to develop physical skills and replicate indoor learning outside. </a:t>
            </a:r>
          </a:p>
        </p:txBody>
      </p:sp>
    </p:spTree>
    <p:extLst>
      <p:ext uri="{BB962C8B-B14F-4D97-AF65-F5344CB8AC3E}">
        <p14:creationId xmlns:p14="http://schemas.microsoft.com/office/powerpoint/2010/main" val="650298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28C48-4ABC-4FAB-BE26-75FEBFF555C9}"/>
              </a:ext>
            </a:extLst>
          </p:cNvPr>
          <p:cNvSpPr>
            <a:spLocks noGrp="1"/>
          </p:cNvSpPr>
          <p:nvPr>
            <p:ph type="title"/>
          </p:nvPr>
        </p:nvSpPr>
        <p:spPr/>
        <p:txBody>
          <a:bodyPr/>
          <a:lstStyle/>
          <a:p>
            <a:r>
              <a:rPr lang="en-GB" dirty="0"/>
              <a:t>Curriculum</a:t>
            </a:r>
          </a:p>
        </p:txBody>
      </p:sp>
      <p:sp>
        <p:nvSpPr>
          <p:cNvPr id="3" name="Content Placeholder 2">
            <a:extLst>
              <a:ext uri="{FF2B5EF4-FFF2-40B4-BE49-F238E27FC236}">
                <a16:creationId xmlns:a16="http://schemas.microsoft.com/office/drawing/2014/main" id="{015501EE-A5A7-4EBF-9507-413F84105FBB}"/>
              </a:ext>
            </a:extLst>
          </p:cNvPr>
          <p:cNvSpPr>
            <a:spLocks noGrp="1"/>
          </p:cNvSpPr>
          <p:nvPr>
            <p:ph idx="1"/>
          </p:nvPr>
        </p:nvSpPr>
        <p:spPr/>
        <p:txBody>
          <a:bodyPr>
            <a:normAutofit lnSpcReduction="10000"/>
          </a:bodyPr>
          <a:lstStyle/>
          <a:p>
            <a:r>
              <a:rPr lang="en-GB" sz="3200" dirty="0"/>
              <a:t>Cross-curricular learning – areas that are most heavily covered within a topic have been highlighted, however, other areas will consistently be being accessed and developed through the environment</a:t>
            </a:r>
          </a:p>
          <a:p>
            <a:r>
              <a:rPr lang="en-GB" sz="3200" dirty="0"/>
              <a:t>Use of high quality texts </a:t>
            </a:r>
            <a:endParaRPr lang="en-GB" sz="3200" dirty="0">
              <a:highlight>
                <a:srgbClr val="FFFF00"/>
              </a:highlight>
            </a:endParaRPr>
          </a:p>
          <a:p>
            <a:r>
              <a:rPr lang="en-GB" sz="3200" dirty="0"/>
              <a:t>Skills based so that activities are progressive and link from one year group to the next </a:t>
            </a:r>
          </a:p>
          <a:p>
            <a:r>
              <a:rPr lang="en-GB" sz="3200" dirty="0"/>
              <a:t>Some curriculum already covered in Term 1 &amp; 2 </a:t>
            </a:r>
          </a:p>
        </p:txBody>
      </p:sp>
    </p:spTree>
    <p:extLst>
      <p:ext uri="{BB962C8B-B14F-4D97-AF65-F5344CB8AC3E}">
        <p14:creationId xmlns:p14="http://schemas.microsoft.com/office/powerpoint/2010/main" val="4211570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61CFA-BEBE-40BA-9551-6770DCC03C0E}"/>
              </a:ext>
            </a:extLst>
          </p:cNvPr>
          <p:cNvSpPr>
            <a:spLocks noGrp="1"/>
          </p:cNvSpPr>
          <p:nvPr>
            <p:ph type="title"/>
          </p:nvPr>
        </p:nvSpPr>
        <p:spPr/>
        <p:txBody>
          <a:bodyPr/>
          <a:lstStyle/>
          <a:p>
            <a:r>
              <a:rPr lang="en-GB" dirty="0"/>
              <a:t>Example zone ideas for a week </a:t>
            </a:r>
          </a:p>
        </p:txBody>
      </p:sp>
      <p:sp>
        <p:nvSpPr>
          <p:cNvPr id="3" name="Content Placeholder 2">
            <a:extLst>
              <a:ext uri="{FF2B5EF4-FFF2-40B4-BE49-F238E27FC236}">
                <a16:creationId xmlns:a16="http://schemas.microsoft.com/office/drawing/2014/main" id="{BEF008E3-C5E0-4D6D-93B4-319565E1432E}"/>
              </a:ext>
            </a:extLst>
          </p:cNvPr>
          <p:cNvSpPr>
            <a:spLocks noGrp="1"/>
          </p:cNvSpPr>
          <p:nvPr>
            <p:ph idx="1"/>
          </p:nvPr>
        </p:nvSpPr>
        <p:spPr>
          <a:xfrm>
            <a:off x="1097280" y="1845734"/>
            <a:ext cx="10434320" cy="4433146"/>
          </a:xfrm>
        </p:spPr>
        <p:txBody>
          <a:bodyPr>
            <a:normAutofit/>
          </a:bodyPr>
          <a:lstStyle/>
          <a:p>
            <a:r>
              <a:rPr lang="en-GB" sz="2800" dirty="0"/>
              <a:t>Topic: Forest/Nature</a:t>
            </a:r>
          </a:p>
          <a:p>
            <a:r>
              <a:rPr lang="en-GB" sz="2800" dirty="0"/>
              <a:t>Text: Owl Babies</a:t>
            </a:r>
          </a:p>
          <a:p>
            <a:r>
              <a:rPr lang="en-GB" sz="2800" dirty="0"/>
              <a:t>Literacy &amp; Language: Children to think of speech bubbles to show what the owls might be saying whilst waiting on the branch. </a:t>
            </a:r>
          </a:p>
          <a:p>
            <a:pPr lvl="1"/>
            <a:r>
              <a:rPr lang="en-GB" sz="2400" dirty="0"/>
              <a:t>Reception children may be asked to act out the scene and share verbal ideas of what the owls would say. They will then be challenged to use the phonics that they have learnt so far to write a speech bubble. </a:t>
            </a:r>
          </a:p>
          <a:p>
            <a:pPr lvl="1"/>
            <a:r>
              <a:rPr lang="en-GB" sz="2400" dirty="0"/>
              <a:t>Year 1 children may also begin this with acting out as this is a good way to help children think of ideas. They may then have a picture from the story to stick in and write a speech bubble for each of the 3 owls.</a:t>
            </a:r>
          </a:p>
        </p:txBody>
      </p:sp>
    </p:spTree>
    <p:extLst>
      <p:ext uri="{BB962C8B-B14F-4D97-AF65-F5344CB8AC3E}">
        <p14:creationId xmlns:p14="http://schemas.microsoft.com/office/powerpoint/2010/main" val="4118533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4F3B8-AE17-4B09-8A2F-20732267F28E}"/>
              </a:ext>
            </a:extLst>
          </p:cNvPr>
          <p:cNvSpPr>
            <a:spLocks noGrp="1"/>
          </p:cNvSpPr>
          <p:nvPr>
            <p:ph type="title"/>
          </p:nvPr>
        </p:nvSpPr>
        <p:spPr/>
        <p:txBody>
          <a:bodyPr/>
          <a:lstStyle/>
          <a:p>
            <a:r>
              <a:rPr lang="en-GB" dirty="0"/>
              <a:t>Forest School</a:t>
            </a:r>
          </a:p>
        </p:txBody>
      </p:sp>
      <p:sp>
        <p:nvSpPr>
          <p:cNvPr id="3" name="Content Placeholder 2">
            <a:extLst>
              <a:ext uri="{FF2B5EF4-FFF2-40B4-BE49-F238E27FC236}">
                <a16:creationId xmlns:a16="http://schemas.microsoft.com/office/drawing/2014/main" id="{F4622231-7783-4AF3-8D82-63453EFBA5A8}"/>
              </a:ext>
            </a:extLst>
          </p:cNvPr>
          <p:cNvSpPr>
            <a:spLocks noGrp="1"/>
          </p:cNvSpPr>
          <p:nvPr>
            <p:ph idx="1"/>
          </p:nvPr>
        </p:nvSpPr>
        <p:spPr/>
        <p:txBody>
          <a:bodyPr>
            <a:normAutofit/>
          </a:bodyPr>
          <a:lstStyle/>
          <a:p>
            <a:r>
              <a:rPr lang="en-GB" sz="3200" dirty="0"/>
              <a:t>All Reception and Year 1 children will now visit the forest once a week</a:t>
            </a:r>
          </a:p>
          <a:p>
            <a:r>
              <a:rPr lang="en-GB" sz="3200" dirty="0"/>
              <a:t>Forest school sessions will be based on children’s interests but will also enable us to cover a lot of the curriculum </a:t>
            </a:r>
          </a:p>
          <a:p>
            <a:r>
              <a:rPr lang="en-GB" sz="3200" dirty="0"/>
              <a:t>Added bonus – Year 2 will also get more time in the forest </a:t>
            </a:r>
          </a:p>
        </p:txBody>
      </p:sp>
    </p:spTree>
    <p:extLst>
      <p:ext uri="{BB962C8B-B14F-4D97-AF65-F5344CB8AC3E}">
        <p14:creationId xmlns:p14="http://schemas.microsoft.com/office/powerpoint/2010/main" val="2284871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FC07C-2C41-4501-AD59-543A4FA5C91E}"/>
              </a:ext>
            </a:extLst>
          </p:cNvPr>
          <p:cNvSpPr>
            <a:spLocks noGrp="1"/>
          </p:cNvSpPr>
          <p:nvPr>
            <p:ph type="title"/>
          </p:nvPr>
        </p:nvSpPr>
        <p:spPr/>
        <p:txBody>
          <a:bodyPr/>
          <a:lstStyle/>
          <a:p>
            <a:r>
              <a:rPr lang="en-GB" dirty="0"/>
              <a:t>School vision and ethos</a:t>
            </a:r>
          </a:p>
        </p:txBody>
      </p:sp>
      <p:sp>
        <p:nvSpPr>
          <p:cNvPr id="3" name="Content Placeholder 2">
            <a:extLst>
              <a:ext uri="{FF2B5EF4-FFF2-40B4-BE49-F238E27FC236}">
                <a16:creationId xmlns:a16="http://schemas.microsoft.com/office/drawing/2014/main" id="{923A69F4-48B6-4C5B-BA50-B1F0DB067A5D}"/>
              </a:ext>
            </a:extLst>
          </p:cNvPr>
          <p:cNvSpPr>
            <a:spLocks noGrp="1"/>
          </p:cNvSpPr>
          <p:nvPr>
            <p:ph idx="1"/>
          </p:nvPr>
        </p:nvSpPr>
        <p:spPr/>
        <p:txBody>
          <a:bodyPr/>
          <a:lstStyle/>
          <a:p>
            <a:r>
              <a:rPr lang="en-GB" sz="3200" u="sng" dirty="0"/>
              <a:t>FCVS Vision</a:t>
            </a:r>
          </a:p>
          <a:p>
            <a:r>
              <a:rPr lang="en-GB" sz="3200" dirty="0"/>
              <a:t>Our happy children are self-confident risk takers who are excited about their learning and challenge themselves.</a:t>
            </a:r>
          </a:p>
          <a:p>
            <a:r>
              <a:rPr lang="en-GB" sz="3200" dirty="0"/>
              <a:t>Our quality learning environment supports and encourages ambitious progress across all subjects with each child offered enriched experiences</a:t>
            </a:r>
          </a:p>
          <a:p>
            <a:endParaRPr lang="en-GB" dirty="0"/>
          </a:p>
        </p:txBody>
      </p:sp>
    </p:spTree>
    <p:extLst>
      <p:ext uri="{BB962C8B-B14F-4D97-AF65-F5344CB8AC3E}">
        <p14:creationId xmlns:p14="http://schemas.microsoft.com/office/powerpoint/2010/main" val="926741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F0B1E-DE6E-4781-8A7B-83105B26CF0A}"/>
              </a:ext>
            </a:extLst>
          </p:cNvPr>
          <p:cNvSpPr>
            <a:spLocks noGrp="1"/>
          </p:cNvSpPr>
          <p:nvPr>
            <p:ph type="title"/>
          </p:nvPr>
        </p:nvSpPr>
        <p:spPr>
          <a:xfrm>
            <a:off x="596171" y="33376"/>
            <a:ext cx="10515600" cy="1325563"/>
          </a:xfrm>
        </p:spPr>
        <p:txBody>
          <a:bodyPr/>
          <a:lstStyle/>
          <a:p>
            <a:r>
              <a:rPr lang="en-GB" dirty="0"/>
              <a:t>Timetable – Example day - Monday</a:t>
            </a:r>
          </a:p>
        </p:txBody>
      </p:sp>
      <p:pic>
        <p:nvPicPr>
          <p:cNvPr id="19" name="Content Placeholder 18">
            <a:extLst>
              <a:ext uri="{FF2B5EF4-FFF2-40B4-BE49-F238E27FC236}">
                <a16:creationId xmlns:a16="http://schemas.microsoft.com/office/drawing/2014/main" id="{1D637B42-E0F4-408C-8246-22F8D952D42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77603" y="1518332"/>
            <a:ext cx="3650296" cy="2522439"/>
          </a:xfrm>
        </p:spPr>
      </p:pic>
      <p:pic>
        <p:nvPicPr>
          <p:cNvPr id="7" name="Picture 6">
            <a:extLst>
              <a:ext uri="{FF2B5EF4-FFF2-40B4-BE49-F238E27FC236}">
                <a16:creationId xmlns:a16="http://schemas.microsoft.com/office/drawing/2014/main" id="{BAAC7951-8811-48A4-8BD1-3837529A15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376" y="4230543"/>
            <a:ext cx="3760167" cy="2479798"/>
          </a:xfrm>
          <a:prstGeom prst="rect">
            <a:avLst/>
          </a:prstGeom>
        </p:spPr>
      </p:pic>
      <p:pic>
        <p:nvPicPr>
          <p:cNvPr id="9" name="Picture 8">
            <a:extLst>
              <a:ext uri="{FF2B5EF4-FFF2-40B4-BE49-F238E27FC236}">
                <a16:creationId xmlns:a16="http://schemas.microsoft.com/office/drawing/2014/main" id="{F7BE9BF2-EC0E-4AE1-8017-4B143583AF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53971" y="1301283"/>
            <a:ext cx="3682749" cy="2385087"/>
          </a:xfrm>
          <a:prstGeom prst="rect">
            <a:avLst/>
          </a:prstGeom>
        </p:spPr>
      </p:pic>
      <p:sp>
        <p:nvSpPr>
          <p:cNvPr id="13" name="TextBox 12">
            <a:extLst>
              <a:ext uri="{FF2B5EF4-FFF2-40B4-BE49-F238E27FC236}">
                <a16:creationId xmlns:a16="http://schemas.microsoft.com/office/drawing/2014/main" id="{9B5EBC25-059C-4353-8411-F13594980F19}"/>
              </a:ext>
            </a:extLst>
          </p:cNvPr>
          <p:cNvSpPr txBox="1"/>
          <p:nvPr/>
        </p:nvSpPr>
        <p:spPr>
          <a:xfrm>
            <a:off x="287599" y="4947222"/>
            <a:ext cx="1592028" cy="523220"/>
          </a:xfrm>
          <a:prstGeom prst="rect">
            <a:avLst/>
          </a:prstGeom>
          <a:noFill/>
        </p:spPr>
        <p:txBody>
          <a:bodyPr wrap="square" rtlCol="0">
            <a:spAutoFit/>
          </a:bodyPr>
          <a:lstStyle/>
          <a:p>
            <a:r>
              <a:rPr lang="en-GB" sz="2800" dirty="0"/>
              <a:t>Session 2</a:t>
            </a:r>
          </a:p>
        </p:txBody>
      </p:sp>
      <p:sp>
        <p:nvSpPr>
          <p:cNvPr id="14" name="TextBox 13">
            <a:extLst>
              <a:ext uri="{FF2B5EF4-FFF2-40B4-BE49-F238E27FC236}">
                <a16:creationId xmlns:a16="http://schemas.microsoft.com/office/drawing/2014/main" id="{1B14C3C8-4B30-41D1-AC76-A74AB0E29ECE}"/>
              </a:ext>
            </a:extLst>
          </p:cNvPr>
          <p:cNvSpPr txBox="1"/>
          <p:nvPr/>
        </p:nvSpPr>
        <p:spPr>
          <a:xfrm>
            <a:off x="5431651" y="1887534"/>
            <a:ext cx="1592028" cy="523220"/>
          </a:xfrm>
          <a:prstGeom prst="rect">
            <a:avLst/>
          </a:prstGeom>
          <a:noFill/>
        </p:spPr>
        <p:txBody>
          <a:bodyPr wrap="square" rtlCol="0">
            <a:spAutoFit/>
          </a:bodyPr>
          <a:lstStyle/>
          <a:p>
            <a:r>
              <a:rPr lang="en-GB" sz="2800" dirty="0"/>
              <a:t>Session 3</a:t>
            </a:r>
          </a:p>
        </p:txBody>
      </p:sp>
      <p:sp>
        <p:nvSpPr>
          <p:cNvPr id="12" name="TextBox 11">
            <a:extLst>
              <a:ext uri="{FF2B5EF4-FFF2-40B4-BE49-F238E27FC236}">
                <a16:creationId xmlns:a16="http://schemas.microsoft.com/office/drawing/2014/main" id="{23DD928F-9D40-4A1E-A19F-D79ADC2E643C}"/>
              </a:ext>
            </a:extLst>
          </p:cNvPr>
          <p:cNvSpPr txBox="1"/>
          <p:nvPr/>
        </p:nvSpPr>
        <p:spPr>
          <a:xfrm>
            <a:off x="406454" y="1887534"/>
            <a:ext cx="1592028" cy="523220"/>
          </a:xfrm>
          <a:prstGeom prst="rect">
            <a:avLst/>
          </a:prstGeom>
          <a:noFill/>
        </p:spPr>
        <p:txBody>
          <a:bodyPr wrap="square" rtlCol="0">
            <a:spAutoFit/>
          </a:bodyPr>
          <a:lstStyle/>
          <a:p>
            <a:r>
              <a:rPr lang="en-GB" sz="2800" dirty="0"/>
              <a:t>Session 1</a:t>
            </a:r>
          </a:p>
        </p:txBody>
      </p:sp>
      <p:pic>
        <p:nvPicPr>
          <p:cNvPr id="21" name="Picture 20">
            <a:extLst>
              <a:ext uri="{FF2B5EF4-FFF2-40B4-BE49-F238E27FC236}">
                <a16:creationId xmlns:a16="http://schemas.microsoft.com/office/drawing/2014/main" id="{D99D211B-C368-4624-9A17-12D76150D6E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63898" y="4040771"/>
            <a:ext cx="3680779" cy="2667231"/>
          </a:xfrm>
          <a:prstGeom prst="rect">
            <a:avLst/>
          </a:prstGeom>
        </p:spPr>
      </p:pic>
      <p:sp>
        <p:nvSpPr>
          <p:cNvPr id="15" name="TextBox 14">
            <a:extLst>
              <a:ext uri="{FF2B5EF4-FFF2-40B4-BE49-F238E27FC236}">
                <a16:creationId xmlns:a16="http://schemas.microsoft.com/office/drawing/2014/main" id="{AB50EB78-4790-4529-8E3B-2E7D9A802B10}"/>
              </a:ext>
            </a:extLst>
          </p:cNvPr>
          <p:cNvSpPr txBox="1"/>
          <p:nvPr/>
        </p:nvSpPr>
        <p:spPr>
          <a:xfrm>
            <a:off x="5299986" y="4975841"/>
            <a:ext cx="1592028" cy="523220"/>
          </a:xfrm>
          <a:prstGeom prst="rect">
            <a:avLst/>
          </a:prstGeom>
          <a:noFill/>
        </p:spPr>
        <p:txBody>
          <a:bodyPr wrap="square" rtlCol="0">
            <a:spAutoFit/>
          </a:bodyPr>
          <a:lstStyle/>
          <a:p>
            <a:r>
              <a:rPr lang="en-GB" sz="2800" dirty="0"/>
              <a:t>Session 4</a:t>
            </a:r>
          </a:p>
        </p:txBody>
      </p:sp>
    </p:spTree>
    <p:extLst>
      <p:ext uri="{BB962C8B-B14F-4D97-AF65-F5344CB8AC3E}">
        <p14:creationId xmlns:p14="http://schemas.microsoft.com/office/powerpoint/2010/main" val="2026984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629EB-FE6E-411F-ACDE-C631544E478D}"/>
              </a:ext>
            </a:extLst>
          </p:cNvPr>
          <p:cNvSpPr>
            <a:spLocks noGrp="1"/>
          </p:cNvSpPr>
          <p:nvPr>
            <p:ph type="title"/>
          </p:nvPr>
        </p:nvSpPr>
        <p:spPr/>
        <p:txBody>
          <a:bodyPr/>
          <a:lstStyle/>
          <a:p>
            <a:r>
              <a:rPr lang="en-GB" dirty="0"/>
              <a:t>Friday</a:t>
            </a:r>
          </a:p>
        </p:txBody>
      </p:sp>
      <p:sp>
        <p:nvSpPr>
          <p:cNvPr id="3" name="Content Placeholder 2">
            <a:extLst>
              <a:ext uri="{FF2B5EF4-FFF2-40B4-BE49-F238E27FC236}">
                <a16:creationId xmlns:a16="http://schemas.microsoft.com/office/drawing/2014/main" id="{163718EB-5C22-45C1-8DF4-E0200EECB07B}"/>
              </a:ext>
            </a:extLst>
          </p:cNvPr>
          <p:cNvSpPr>
            <a:spLocks noGrp="1"/>
          </p:cNvSpPr>
          <p:nvPr>
            <p:ph idx="1"/>
          </p:nvPr>
        </p:nvSpPr>
        <p:spPr/>
        <p:txBody>
          <a:bodyPr/>
          <a:lstStyle/>
          <a:p>
            <a:r>
              <a:rPr lang="en-GB" sz="3200" dirty="0"/>
              <a:t>Children’s choice day</a:t>
            </a:r>
          </a:p>
          <a:p>
            <a:r>
              <a:rPr lang="en-GB" sz="3200" dirty="0"/>
              <a:t>Children will have spent time in all zones throughout the week</a:t>
            </a:r>
          </a:p>
          <a:p>
            <a:r>
              <a:rPr lang="en-GB" sz="3200" dirty="0"/>
              <a:t>Adults will work with children on extending their learning or catching children up if they have missed things through the week</a:t>
            </a:r>
          </a:p>
          <a:p>
            <a:endParaRPr lang="en-GB" dirty="0"/>
          </a:p>
        </p:txBody>
      </p:sp>
    </p:spTree>
    <p:extLst>
      <p:ext uri="{BB962C8B-B14F-4D97-AF65-F5344CB8AC3E}">
        <p14:creationId xmlns:p14="http://schemas.microsoft.com/office/powerpoint/2010/main" val="967509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DD71A-F3A9-48A0-9D43-1562FC5BDC5F}"/>
              </a:ext>
            </a:extLst>
          </p:cNvPr>
          <p:cNvSpPr>
            <a:spLocks noGrp="1"/>
          </p:cNvSpPr>
          <p:nvPr>
            <p:ph type="title"/>
          </p:nvPr>
        </p:nvSpPr>
        <p:spPr/>
        <p:txBody>
          <a:bodyPr/>
          <a:lstStyle/>
          <a:p>
            <a:r>
              <a:rPr lang="en-GB" dirty="0"/>
              <a:t>Staffing </a:t>
            </a:r>
          </a:p>
        </p:txBody>
      </p:sp>
      <p:sp>
        <p:nvSpPr>
          <p:cNvPr id="3" name="Content Placeholder 2">
            <a:extLst>
              <a:ext uri="{FF2B5EF4-FFF2-40B4-BE49-F238E27FC236}">
                <a16:creationId xmlns:a16="http://schemas.microsoft.com/office/drawing/2014/main" id="{43CCDD98-A457-42BF-8129-D3479BC79A43}"/>
              </a:ext>
            </a:extLst>
          </p:cNvPr>
          <p:cNvSpPr>
            <a:spLocks noGrp="1"/>
          </p:cNvSpPr>
          <p:nvPr>
            <p:ph idx="1"/>
          </p:nvPr>
        </p:nvSpPr>
        <p:spPr/>
        <p:txBody>
          <a:bodyPr>
            <a:normAutofit/>
          </a:bodyPr>
          <a:lstStyle/>
          <a:p>
            <a:r>
              <a:rPr lang="en-GB" sz="3200" dirty="0"/>
              <a:t>Always a teacher in Literacy &amp; Language and Maths &amp; STEM</a:t>
            </a:r>
          </a:p>
          <a:p>
            <a:r>
              <a:rPr lang="en-GB" sz="3200" dirty="0"/>
              <a:t>Highly-experienced support staff leading small group work and engaging in high quality interaction with children</a:t>
            </a:r>
          </a:p>
          <a:p>
            <a:r>
              <a:rPr lang="en-GB" sz="3200" dirty="0"/>
              <a:t>Generally 2 adults per ‘zone’ but may vary slightly</a:t>
            </a:r>
          </a:p>
        </p:txBody>
      </p:sp>
    </p:spTree>
    <p:extLst>
      <p:ext uri="{BB962C8B-B14F-4D97-AF65-F5344CB8AC3E}">
        <p14:creationId xmlns:p14="http://schemas.microsoft.com/office/powerpoint/2010/main" val="2146922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2E4B6-AD5E-4316-972D-560B5DD993D9}"/>
              </a:ext>
            </a:extLst>
          </p:cNvPr>
          <p:cNvSpPr>
            <a:spLocks noGrp="1"/>
          </p:cNvSpPr>
          <p:nvPr>
            <p:ph type="title"/>
          </p:nvPr>
        </p:nvSpPr>
        <p:spPr/>
        <p:txBody>
          <a:bodyPr/>
          <a:lstStyle/>
          <a:p>
            <a:r>
              <a:rPr lang="en-GB" dirty="0"/>
              <a:t>A few other things…</a:t>
            </a:r>
          </a:p>
        </p:txBody>
      </p:sp>
      <p:sp>
        <p:nvSpPr>
          <p:cNvPr id="3" name="Content Placeholder 2">
            <a:extLst>
              <a:ext uri="{FF2B5EF4-FFF2-40B4-BE49-F238E27FC236}">
                <a16:creationId xmlns:a16="http://schemas.microsoft.com/office/drawing/2014/main" id="{EE05453D-73AC-4595-8B5A-4CBBA32BCC62}"/>
              </a:ext>
            </a:extLst>
          </p:cNvPr>
          <p:cNvSpPr>
            <a:spLocks noGrp="1"/>
          </p:cNvSpPr>
          <p:nvPr>
            <p:ph idx="1"/>
          </p:nvPr>
        </p:nvSpPr>
        <p:spPr/>
        <p:txBody>
          <a:bodyPr>
            <a:normAutofit fontScale="92500" lnSpcReduction="10000"/>
          </a:bodyPr>
          <a:lstStyle/>
          <a:p>
            <a:r>
              <a:rPr lang="en-GB" sz="2800" dirty="0"/>
              <a:t>Transition for those moving </a:t>
            </a:r>
          </a:p>
          <a:p>
            <a:r>
              <a:rPr lang="en-GB" sz="2800" dirty="0"/>
              <a:t>Best option that ensures no further change for the children this year</a:t>
            </a:r>
          </a:p>
          <a:p>
            <a:r>
              <a:rPr lang="en-GB" sz="2800" dirty="0"/>
              <a:t>No serious changes for children – familiar adults, familiar areas</a:t>
            </a:r>
          </a:p>
          <a:p>
            <a:r>
              <a:rPr lang="en-GB" sz="2800" dirty="0"/>
              <a:t>Learning in a way that is more developmentally suited </a:t>
            </a:r>
          </a:p>
          <a:p>
            <a:r>
              <a:rPr lang="en-GB" sz="2800" dirty="0"/>
              <a:t>PE – all children to come in wearing kit on a Tuesday from January</a:t>
            </a:r>
          </a:p>
          <a:p>
            <a:r>
              <a:rPr lang="en-GB" sz="2800" dirty="0"/>
              <a:t>Quality first teaching, smaller groups </a:t>
            </a:r>
          </a:p>
          <a:p>
            <a:r>
              <a:rPr lang="en-GB" sz="2800" dirty="0"/>
              <a:t>Enabling environment enhanced for Reception children </a:t>
            </a:r>
          </a:p>
          <a:p>
            <a:r>
              <a:rPr lang="en-GB" sz="2800" dirty="0"/>
              <a:t>Next year</a:t>
            </a:r>
          </a:p>
        </p:txBody>
      </p:sp>
    </p:spTree>
    <p:extLst>
      <p:ext uri="{BB962C8B-B14F-4D97-AF65-F5344CB8AC3E}">
        <p14:creationId xmlns:p14="http://schemas.microsoft.com/office/powerpoint/2010/main" val="391295589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13889</TotalTime>
  <Words>893</Words>
  <Application>Microsoft Office PowerPoint</Application>
  <PresentationFormat>Widescreen</PresentationFormat>
  <Paragraphs>132</Paragraphs>
  <Slides>18</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Calibri</vt:lpstr>
      <vt:lpstr>Calibri Light</vt:lpstr>
      <vt:lpstr>Retrospect</vt:lpstr>
      <vt:lpstr>Reception and Year 1 Parent Information Session</vt:lpstr>
      <vt:lpstr>Current climate </vt:lpstr>
      <vt:lpstr>What are we going to do about this?</vt:lpstr>
      <vt:lpstr>How do we make this happen?</vt:lpstr>
      <vt:lpstr>What will a day look like?</vt:lpstr>
      <vt:lpstr>What will a day look like?</vt:lpstr>
      <vt:lpstr>What are the Learning Zones? </vt:lpstr>
      <vt:lpstr>What are the Learning Zones? </vt:lpstr>
      <vt:lpstr>What are the Learning Zones? </vt:lpstr>
      <vt:lpstr>What are the Learning Zones? </vt:lpstr>
      <vt:lpstr>Curriculum</vt:lpstr>
      <vt:lpstr>Example zone ideas for a week </vt:lpstr>
      <vt:lpstr>Forest School</vt:lpstr>
      <vt:lpstr>School vision and ethos</vt:lpstr>
      <vt:lpstr>Timetable – Example day - Monday</vt:lpstr>
      <vt:lpstr>Friday</vt:lpstr>
      <vt:lpstr>Staffing </vt:lpstr>
      <vt:lpstr>A few other things…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and Year 1 Parent Information Session</dc:title>
  <dc:creator>Miss Wright</dc:creator>
  <cp:lastModifiedBy>Miss Wright</cp:lastModifiedBy>
  <cp:revision>50</cp:revision>
  <dcterms:created xsi:type="dcterms:W3CDTF">2025-11-17T08:09:18Z</dcterms:created>
  <dcterms:modified xsi:type="dcterms:W3CDTF">2025-12-03T17:47:14Z</dcterms:modified>
</cp:coreProperties>
</file>