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handoutMasterIdLst>
    <p:handoutMasterId r:id="rId40"/>
  </p:handoutMasterIdLst>
  <p:sldIdLst>
    <p:sldId id="274" r:id="rId5"/>
    <p:sldId id="275" r:id="rId6"/>
    <p:sldId id="276" r:id="rId7"/>
    <p:sldId id="286" r:id="rId8"/>
    <p:sldId id="479" r:id="rId9"/>
    <p:sldId id="258" r:id="rId10"/>
    <p:sldId id="455" r:id="rId11"/>
    <p:sldId id="463" r:id="rId12"/>
    <p:sldId id="259" r:id="rId13"/>
    <p:sldId id="261" r:id="rId14"/>
    <p:sldId id="467" r:id="rId15"/>
    <p:sldId id="413" r:id="rId16"/>
    <p:sldId id="471" r:id="rId17"/>
    <p:sldId id="269" r:id="rId18"/>
    <p:sldId id="432" r:id="rId19"/>
    <p:sldId id="472" r:id="rId20"/>
    <p:sldId id="273" r:id="rId21"/>
    <p:sldId id="473" r:id="rId22"/>
    <p:sldId id="285" r:id="rId23"/>
    <p:sldId id="264" r:id="rId24"/>
    <p:sldId id="288" r:id="rId25"/>
    <p:sldId id="478" r:id="rId26"/>
    <p:sldId id="292" r:id="rId27"/>
    <p:sldId id="289" r:id="rId28"/>
    <p:sldId id="474" r:id="rId29"/>
    <p:sldId id="475" r:id="rId30"/>
    <p:sldId id="476" r:id="rId31"/>
    <p:sldId id="477" r:id="rId32"/>
    <p:sldId id="290" r:id="rId33"/>
    <p:sldId id="291" r:id="rId34"/>
    <p:sldId id="272" r:id="rId35"/>
    <p:sldId id="284" r:id="rId36"/>
    <p:sldId id="266" r:id="rId37"/>
    <p:sldId id="287"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32" autoAdjust="0"/>
    <p:restoredTop sz="94660"/>
  </p:normalViewPr>
  <p:slideViewPr>
    <p:cSldViewPr>
      <p:cViewPr varScale="1">
        <p:scale>
          <a:sx n="81" d="100"/>
          <a:sy n="81" d="100"/>
        </p:scale>
        <p:origin x="1435"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7B460C5-5B8A-4AC3-9753-815E3EF2F3C2}" type="datetimeFigureOut">
              <a:rPr lang="en-GB" smtClean="0"/>
              <a:t>29/09/2025</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D3AC2AB7-AF58-4D02-9157-0DEE2C73C67C}" type="slidenum">
              <a:rPr lang="en-GB" smtClean="0"/>
              <a:t>‹#›</a:t>
            </a:fld>
            <a:endParaRPr lang="en-GB"/>
          </a:p>
        </p:txBody>
      </p:sp>
    </p:spTree>
    <p:extLst>
      <p:ext uri="{BB962C8B-B14F-4D97-AF65-F5344CB8AC3E}">
        <p14:creationId xmlns:p14="http://schemas.microsoft.com/office/powerpoint/2010/main" val="11958795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8949CED-498C-42AE-8C3F-7EF7835E2FD3}" type="datetimeFigureOut">
              <a:t>9/29/2025</a:t>
            </a:fld>
            <a:endParaRPr lang="en-US"/>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DB438F11-312F-4CC2-8325-386D844EB6DC}" type="slidenum">
              <a:t>‹#›</a:t>
            </a:fld>
            <a:endParaRPr lang="en-US"/>
          </a:p>
        </p:txBody>
      </p:sp>
    </p:spTree>
    <p:extLst>
      <p:ext uri="{BB962C8B-B14F-4D97-AF65-F5344CB8AC3E}">
        <p14:creationId xmlns:p14="http://schemas.microsoft.com/office/powerpoint/2010/main" val="1218918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Sans-Serif"/>
              <a:buNone/>
            </a:pPr>
            <a:r>
              <a:rPr lang="en-GB" b="1">
                <a:latin typeface="Calibri"/>
                <a:cs typeface="Calibri"/>
              </a:rPr>
              <a:t>Slide purpose:</a:t>
            </a:r>
            <a:endParaRPr lang="en-GB" b="0">
              <a:latin typeface="Calibri"/>
              <a:cs typeface="Calibri"/>
            </a:endParaRPr>
          </a:p>
          <a:p>
            <a:pPr marL="171450" indent="-171450">
              <a:buFont typeface="Arial,Sans-Serif"/>
              <a:buChar char="•"/>
            </a:pPr>
            <a:r>
              <a:rPr lang="en-GB">
                <a:latin typeface="Calibri"/>
                <a:cs typeface="Calibri"/>
              </a:rPr>
              <a:t>To inform parents</a:t>
            </a:r>
            <a:r>
              <a:rPr lang="en-GB" baseline="0">
                <a:latin typeface="Calibri"/>
                <a:cs typeface="Calibri"/>
              </a:rPr>
              <a:t> </a:t>
            </a:r>
            <a:r>
              <a:rPr lang="en-GB">
                <a:latin typeface="Calibri"/>
                <a:cs typeface="Calibri"/>
              </a:rPr>
              <a:t>that all schools must teach phonics in Reception, but explain your school's choice of SSP</a:t>
            </a:r>
          </a:p>
          <a:p>
            <a:pPr marL="171450" indent="-171450">
              <a:buFont typeface="Arial,Sans-Serif"/>
              <a:buChar char="•"/>
            </a:pPr>
            <a:endParaRPr lang="en-GB" b="1">
              <a:latin typeface="Calibri"/>
              <a:cs typeface="Calibri"/>
            </a:endParaRPr>
          </a:p>
          <a:p>
            <a:pPr marL="0" indent="0">
              <a:buFont typeface="Arial,Sans-Serif"/>
              <a:buNone/>
            </a:pPr>
            <a:r>
              <a:rPr lang="en-GB" b="1">
                <a:latin typeface="Calibri"/>
                <a:cs typeface="Calibri"/>
              </a:rPr>
              <a:t>Suggested script:</a:t>
            </a:r>
            <a:endParaRPr lang="en-US">
              <a:latin typeface="Calibri"/>
              <a:cs typeface="Calibri"/>
            </a:endParaRPr>
          </a:p>
          <a:p>
            <a:pPr marL="171450" indent="-171450">
              <a:buFont typeface="Arial,Sans-Serif"/>
              <a:buChar char="•"/>
            </a:pPr>
            <a:r>
              <a:rPr lang="en-US" i="1">
                <a:latin typeface="Calibri"/>
                <a:cs typeface="Calibri"/>
              </a:rPr>
              <a:t>The National Curriculum specifies that all schools must teach children to read using phonics in Reception.</a:t>
            </a:r>
          </a:p>
          <a:p>
            <a:pPr marL="171450" indent="-171450">
              <a:buFont typeface="Arial,Sans-Serif"/>
              <a:buChar char="•"/>
            </a:pPr>
            <a:r>
              <a:rPr lang="en-US" i="0">
                <a:latin typeface="Calibri"/>
                <a:cs typeface="Calibri"/>
              </a:rPr>
              <a:t>Read the slide.</a:t>
            </a:r>
            <a:endParaRPr lang="en-US" i="0"/>
          </a:p>
        </p:txBody>
      </p:sp>
    </p:spTree>
    <p:extLst>
      <p:ext uri="{BB962C8B-B14F-4D97-AF65-F5344CB8AC3E}">
        <p14:creationId xmlns:p14="http://schemas.microsoft.com/office/powerpoint/2010/main" val="2322206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Sans-Serif"/>
              <a:buNone/>
            </a:pPr>
            <a:r>
              <a:rPr lang="en-GB" b="1">
                <a:latin typeface="Calibri"/>
                <a:cs typeface="Calibri"/>
              </a:rPr>
              <a:t>Slide purpose:</a:t>
            </a:r>
          </a:p>
          <a:p>
            <a:pPr marL="171450" indent="-171450">
              <a:buFont typeface="Arial" panose="020B0604020202020204" pitchFamily="34" charset="0"/>
              <a:buChar char="•"/>
            </a:pPr>
            <a:r>
              <a:rPr lang="en-GB">
                <a:latin typeface="Calibri"/>
                <a:cs typeface="Calibri"/>
              </a:rPr>
              <a:t>To introduce Phase 2</a:t>
            </a:r>
          </a:p>
          <a:p>
            <a:pPr marL="171450" indent="-171450">
              <a:buFont typeface="Arial,Sans-Serif"/>
              <a:buChar char="•"/>
            </a:pPr>
            <a:endParaRPr lang="en-GB">
              <a:latin typeface="Calibri"/>
              <a:cs typeface="Calibri"/>
            </a:endParaRPr>
          </a:p>
          <a:p>
            <a:pPr marL="0" indent="0">
              <a:buFont typeface="Arial,Sans-Serif"/>
              <a:buNone/>
            </a:pPr>
            <a:r>
              <a:rPr lang="en-GB" b="1">
                <a:latin typeface="Calibri"/>
                <a:cs typeface="Calibri"/>
              </a:rPr>
              <a:t>Notes</a:t>
            </a:r>
            <a:endParaRPr lang="en-US">
              <a:latin typeface="Calibri"/>
              <a:cs typeface="Calibri"/>
            </a:endParaRPr>
          </a:p>
          <a:p>
            <a:pPr marL="171450" indent="-171450">
              <a:buFont typeface="Arial,Sans-Serif"/>
              <a:buChar char="•"/>
            </a:pPr>
            <a:r>
              <a:rPr lang="en-US" i="0">
                <a:latin typeface="Calibri"/>
                <a:cs typeface="Calibri"/>
              </a:rPr>
              <a:t>Read the slide.</a:t>
            </a:r>
          </a:p>
        </p:txBody>
      </p:sp>
    </p:spTree>
    <p:extLst>
      <p:ext uri="{BB962C8B-B14F-4D97-AF65-F5344CB8AC3E}">
        <p14:creationId xmlns:p14="http://schemas.microsoft.com/office/powerpoint/2010/main" val="797929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introduce</a:t>
            </a:r>
            <a:r>
              <a:rPr lang="en-GB" b="0" baseline="0">
                <a:latin typeface="Calibri"/>
                <a:cs typeface="Calibri"/>
              </a:rPr>
              <a:t> tricky words</a:t>
            </a:r>
            <a:endParaRPr lang="en-US" b="0"/>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Notes:</a:t>
            </a:r>
            <a:endParaRPr lang="en-US" b="0">
              <a:latin typeface="Calibri" panose="020F0502020204030204" pitchFamily="34" charset="0"/>
              <a:cs typeface="Calibri" panose="020F0502020204030204" pitchFamily="34" charset="0"/>
            </a:endParaRPr>
          </a:p>
          <a:p>
            <a:pPr marL="171450" indent="-171450">
              <a:buFont typeface="Arial"/>
              <a:buChar char="•"/>
            </a:pPr>
            <a:r>
              <a:rPr lang="en-US" i="0">
                <a:latin typeface="Calibri"/>
                <a:cs typeface="Calibri"/>
              </a:rPr>
              <a:t>Read the slide.</a:t>
            </a:r>
          </a:p>
          <a:p>
            <a:pPr marL="171450" indent="-171450">
              <a:buFont typeface="Arial"/>
              <a:buChar char="•"/>
              <a:defRPr/>
            </a:pPr>
            <a:r>
              <a:rPr lang="en-US" b="0" i="0">
                <a:latin typeface="Calibri"/>
                <a:cs typeface="Calibri"/>
              </a:rPr>
              <a:t>You may wish to give parents a copy of the document ‘Phase 2 tricky words: Reception Autumn term – Information for parents and carers</a:t>
            </a:r>
            <a:r>
              <a:rPr lang="en-US">
                <a:latin typeface="Calibri"/>
                <a:cs typeface="Calibri"/>
              </a:rPr>
              <a:t>'. </a:t>
            </a:r>
            <a:endParaRPr lang="en-US" i="1"/>
          </a:p>
        </p:txBody>
      </p:sp>
    </p:spTree>
    <p:extLst>
      <p:ext uri="{BB962C8B-B14F-4D97-AF65-F5344CB8AC3E}">
        <p14:creationId xmlns:p14="http://schemas.microsoft.com/office/powerpoint/2010/main" val="4113536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b="0">
                <a:latin typeface="Calibri"/>
                <a:cs typeface="Calibri"/>
              </a:rPr>
              <a:t>To introduce </a:t>
            </a:r>
            <a:r>
              <a:rPr lang="en-GB">
                <a:latin typeface="Calibri"/>
                <a:cs typeface="Calibri"/>
              </a:rPr>
              <a:t>decodable books</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indent="-171450">
              <a:buFont typeface="Arial"/>
              <a:buChar char="•"/>
            </a:pPr>
            <a:r>
              <a:rPr lang="en-US" i="1"/>
              <a:t>The children read the same book three times in a week. </a:t>
            </a:r>
          </a:p>
          <a:p>
            <a:pPr marL="171450" indent="-171450">
              <a:buFont typeface="Arial"/>
              <a:buChar char="•"/>
            </a:pPr>
            <a:r>
              <a:rPr lang="en-US" i="1"/>
              <a:t>The first time we work on decoding (sounding out) the words, the second time we work on prosody which is reading with expression – making the book sound more interesting with our story-teller voice or our David Attenborough voice – and the third time we look at comprehension. </a:t>
            </a:r>
          </a:p>
          <a:p>
            <a:pPr marL="171450" indent="-171450">
              <a:buFont typeface="Arial"/>
              <a:buChar char="•"/>
            </a:pPr>
            <a:r>
              <a:rPr lang="en-US" i="1"/>
              <a:t>We read the books three times at school because we want to develop the fluency. </a:t>
            </a:r>
          </a:p>
          <a:p>
            <a:pPr marL="171450" indent="-171450">
              <a:buFont typeface="Arial"/>
              <a:buChar char="•"/>
            </a:pPr>
            <a:r>
              <a:rPr lang="en-US" i="1"/>
              <a:t>The more children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give guidance on reading wordless books</a:t>
            </a:r>
            <a:r>
              <a:rPr lang="en-GB" baseline="0">
                <a:latin typeface="Calibri"/>
                <a:cs typeface="Calibri"/>
              </a:rPr>
              <a:t> at home</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Notes:</a:t>
            </a:r>
            <a:endParaRPr lang="en-US" b="0">
              <a:latin typeface="Calibri" panose="020F0502020204030204" pitchFamily="34" charset="0"/>
              <a:cs typeface="Calibri" panose="020F0502020204030204" pitchFamily="34" charset="0"/>
            </a:endParaRPr>
          </a:p>
          <a:p>
            <a:pPr marL="171450" indent="-171450">
              <a:buFont typeface="Arial"/>
              <a:buChar char="•"/>
            </a:pPr>
            <a:r>
              <a:rPr lang="en-US" i="0"/>
              <a:t>Read the slide.</a:t>
            </a:r>
            <a:endParaRPr lang="en-US"/>
          </a:p>
        </p:txBody>
      </p:sp>
    </p:spTree>
    <p:extLst>
      <p:ext uri="{BB962C8B-B14F-4D97-AF65-F5344CB8AC3E}">
        <p14:creationId xmlns:p14="http://schemas.microsoft.com/office/powerpoint/2010/main" val="734585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give guidance on reading the decodable</a:t>
            </a:r>
            <a:r>
              <a:rPr lang="en-GB" baseline="0">
                <a:latin typeface="Calibri"/>
                <a:cs typeface="Calibri"/>
              </a:rPr>
              <a:t> book at home</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Notes</a:t>
            </a:r>
            <a:endParaRPr lang="en-US" b="0">
              <a:latin typeface="Calibri" panose="020F0502020204030204" pitchFamily="34" charset="0"/>
              <a:cs typeface="Calibri" panose="020F0502020204030204" pitchFamily="34" charset="0"/>
            </a:endParaRPr>
          </a:p>
          <a:p>
            <a:pPr marL="171450" indent="-171450">
              <a:buFont typeface="Arial"/>
              <a:buChar char="•"/>
            </a:pPr>
            <a:r>
              <a:rPr lang="en-US" i="0"/>
              <a:t>Read the slide.</a:t>
            </a:r>
          </a:p>
        </p:txBody>
      </p:sp>
    </p:spTree>
    <p:extLst>
      <p:ext uri="{BB962C8B-B14F-4D97-AF65-F5344CB8AC3E}">
        <p14:creationId xmlns:p14="http://schemas.microsoft.com/office/powerpoint/2010/main" val="334059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indent="0">
              <a:buFont typeface="Arial"/>
              <a:buNone/>
            </a:pPr>
            <a:r>
              <a:rPr lang="en-GB" b="1">
                <a:latin typeface="Calibri"/>
                <a:cs typeface="Calibri"/>
              </a:rPr>
              <a:t>Slide purpose:</a:t>
            </a:r>
          </a:p>
          <a:p>
            <a:pPr marL="171450" indent="-171450">
              <a:buFont typeface="Arial"/>
              <a:buChar char="•"/>
            </a:pPr>
            <a:r>
              <a:rPr lang="en-GB">
                <a:latin typeface="Calibri"/>
                <a:cs typeface="Calibri"/>
              </a:rPr>
              <a:t>To summarise key takeaways</a:t>
            </a:r>
            <a:endParaRPr lang="en-US"/>
          </a:p>
          <a:p>
            <a:pPr marL="171450" indent="-171450">
              <a:buFont typeface="Arial"/>
              <a:buChar char="•"/>
            </a:pPr>
            <a:endParaRPr lang="en-GB" b="1">
              <a:latin typeface="Calibri"/>
              <a:cs typeface="Calibri"/>
            </a:endParaRPr>
          </a:p>
          <a:p>
            <a:pPr marL="0" indent="0">
              <a:buFont typeface="Arial"/>
              <a:buNone/>
            </a:pPr>
            <a:r>
              <a:rPr lang="en-GB" b="1">
                <a:latin typeface="Calibri"/>
                <a:cs typeface="Calibri"/>
              </a:rPr>
              <a:t>Suggested script:</a:t>
            </a:r>
            <a:endParaRPr lang="en-US" b="0">
              <a:latin typeface="Calibri" panose="020F0502020204030204" pitchFamily="34" charset="0"/>
              <a:cs typeface="Calibri" panose="020F0502020204030204" pitchFamily="34" charset="0"/>
            </a:endParaRPr>
          </a:p>
          <a:p>
            <a:pPr marL="171450" indent="-171450">
              <a:buFont typeface="Arial"/>
              <a:buChar char="•"/>
            </a:pPr>
            <a:r>
              <a:rPr lang="en-GB" i="1"/>
              <a:t>Celebrate your</a:t>
            </a:r>
            <a:r>
              <a:rPr lang="en-GB" i="1" baseline="0"/>
              <a:t> </a:t>
            </a:r>
            <a:r>
              <a:rPr lang="en-GB" i="1"/>
              <a:t>child’s success at school.</a:t>
            </a:r>
          </a:p>
          <a:p>
            <a:pPr marL="171450" indent="-171450">
              <a:buFont typeface="Arial"/>
              <a:buChar char="•"/>
            </a:pPr>
            <a:r>
              <a:rPr lang="en-GB" i="1"/>
              <a:t>Make time for reading at home!</a:t>
            </a:r>
          </a:p>
        </p:txBody>
      </p:sp>
    </p:spTree>
    <p:extLst>
      <p:ext uri="{BB962C8B-B14F-4D97-AF65-F5344CB8AC3E}">
        <p14:creationId xmlns:p14="http://schemas.microsoft.com/office/powerpoint/2010/main" val="3269180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0CAF55-B60A-4C9C-B8CA-0FAE416C1E73}"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1499079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0CAF55-B60A-4C9C-B8CA-0FAE416C1E73}"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1753998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0CAF55-B60A-4C9C-B8CA-0FAE416C1E73}"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3813378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0CAF55-B60A-4C9C-B8CA-0FAE416C1E73}"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3942365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0CAF55-B60A-4C9C-B8CA-0FAE416C1E73}"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439890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0CAF55-B60A-4C9C-B8CA-0FAE416C1E73}" type="datetimeFigureOut">
              <a:rPr lang="en-GB" smtClean="0"/>
              <a:t>29/09/2025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3048638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0CAF55-B60A-4C9C-B8CA-0FAE416C1E73}" type="datetimeFigureOut">
              <a:rPr lang="en-GB" smtClean="0"/>
              <a:t>29/09/2025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4053025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0CAF55-B60A-4C9C-B8CA-0FAE416C1E73}"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2761038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0CAF55-B60A-4C9C-B8CA-0FAE416C1E73}"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2547094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0CAF55-B60A-4C9C-B8CA-0FAE416C1E73}"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4255644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0CAF55-B60A-4C9C-B8CA-0FAE416C1E73}"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A1A83B-9486-419B-86FE-2C9D8B5A3EDD}" type="slidenum">
              <a:rPr lang="en-GB" smtClean="0"/>
              <a:t>‹#›</a:t>
            </a:fld>
            <a:endParaRPr lang="en-GB"/>
          </a:p>
        </p:txBody>
      </p:sp>
    </p:spTree>
    <p:extLst>
      <p:ext uri="{BB962C8B-B14F-4D97-AF65-F5344CB8AC3E}">
        <p14:creationId xmlns:p14="http://schemas.microsoft.com/office/powerpoint/2010/main" val="2194491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6074961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3942438"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4680012" y="1916832"/>
            <a:ext cx="3942438"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3751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0CAF55-B60A-4C9C-B8CA-0FAE416C1E73}" type="datetimeFigureOut">
              <a:rPr lang="en-GB" smtClean="0"/>
              <a:t>29/09/2025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A1A83B-9486-419B-86FE-2C9D8B5A3EDD}" type="slidenum">
              <a:rPr lang="en-GB" smtClean="0"/>
              <a:t>‹#›</a:t>
            </a:fld>
            <a:endParaRPr lang="en-GB"/>
          </a:p>
        </p:txBody>
      </p:sp>
    </p:spTree>
    <p:extLst>
      <p:ext uri="{BB962C8B-B14F-4D97-AF65-F5344CB8AC3E}">
        <p14:creationId xmlns:p14="http://schemas.microsoft.com/office/powerpoint/2010/main" val="19505445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1.tiff"/><Relationship Id="rId4" Type="http://schemas.openxmlformats.org/officeDocument/2006/relationships/image" Target="../media/image10.tiff"/></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0.tiff"/></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oxfordowl.co.uk/for-home/reading-site/expert-help/phonics-made-easy" TargetMode="External"/><Relationship Id="rId2" Type="http://schemas.openxmlformats.org/officeDocument/2006/relationships/hyperlink" Target="https://www.littlewandle.org.uk/resources/for-parents" TargetMode="External"/><Relationship Id="rId1" Type="http://schemas.openxmlformats.org/officeDocument/2006/relationships/slideLayout" Target="../slideLayouts/slideLayout2.xml"/><Relationship Id="rId5" Type="http://schemas.openxmlformats.org/officeDocument/2006/relationships/hyperlink" Target="https://foundationyears.org.uk/files/2021/09/What-to-expect-in-the-EYFS-complete-FINAL-16.09-compressed.pdf" TargetMode="External"/><Relationship Id="rId4" Type="http://schemas.openxmlformats.org/officeDocument/2006/relationships/hyperlink" Target="https://www.oxfordowl.co.uk/for-home/find-a-book/library-page/"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47594" y="705638"/>
            <a:ext cx="7772400" cy="1470025"/>
          </a:xfrm>
        </p:spPr>
        <p:txBody>
          <a:bodyPr/>
          <a:lstStyle/>
          <a:p>
            <a:r>
              <a:rPr lang="en-GB" dirty="0">
                <a:latin typeface="Comic Sans MS" panose="030F0702030302020204" pitchFamily="66" charset="0"/>
              </a:rPr>
              <a:t>Welcome to Reception!</a:t>
            </a:r>
            <a:r>
              <a:rPr lang="en-GB" dirty="0"/>
              <a:t> </a:t>
            </a:r>
            <a:br>
              <a:rPr lang="en-GB" dirty="0"/>
            </a:br>
            <a:endParaRPr lang="en-GB" dirty="0"/>
          </a:p>
        </p:txBody>
      </p:sp>
      <p:sp>
        <p:nvSpPr>
          <p:cNvPr id="5" name="Subtitle 4"/>
          <p:cNvSpPr>
            <a:spLocks noGrp="1"/>
          </p:cNvSpPr>
          <p:nvPr>
            <p:ph type="subTitle" idx="1"/>
          </p:nvPr>
        </p:nvSpPr>
        <p:spPr>
          <a:xfrm>
            <a:off x="1403648" y="4581128"/>
            <a:ext cx="6400800" cy="1752600"/>
          </a:xfrm>
        </p:spPr>
        <p:txBody>
          <a:bodyPr/>
          <a:lstStyle/>
          <a:p>
            <a:r>
              <a:rPr lang="en-GB" dirty="0">
                <a:latin typeface="Comic Sans MS" panose="030F0702030302020204" pitchFamily="66" charset="0"/>
              </a:rPr>
              <a:t>Beech and Chestnut Class</a:t>
            </a:r>
            <a:endParaRPr lang="en-GB" b="1" dirty="0">
              <a:latin typeface="Comic Sans MS" panose="030F0702030302020204" pitchFamily="66" charset="0"/>
            </a:endParaRPr>
          </a:p>
          <a:p>
            <a:r>
              <a:rPr lang="en-GB" dirty="0">
                <a:latin typeface="Comic Sans MS" panose="030F0702030302020204" pitchFamily="66" charset="0"/>
              </a:rPr>
              <a:t>Mrs Gill and Miss Cobb </a:t>
            </a:r>
          </a:p>
          <a:p>
            <a:endParaRPr lang="en-GB" dirty="0"/>
          </a:p>
        </p:txBody>
      </p:sp>
      <p:sp>
        <p:nvSpPr>
          <p:cNvPr id="3" name="AutoShape 4" descr="Inline image 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nline image 1"/>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5856" y="1700808"/>
            <a:ext cx="2315876" cy="2463031"/>
          </a:xfrm>
          <a:prstGeom prst="rect">
            <a:avLst/>
          </a:prstGeom>
        </p:spPr>
      </p:pic>
    </p:spTree>
    <p:extLst>
      <p:ext uri="{BB962C8B-B14F-4D97-AF65-F5344CB8AC3E}">
        <p14:creationId xmlns:p14="http://schemas.microsoft.com/office/powerpoint/2010/main" val="1783576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Reception Life</a:t>
            </a:r>
          </a:p>
        </p:txBody>
      </p:sp>
      <p:sp>
        <p:nvSpPr>
          <p:cNvPr id="3" name="Content Placeholder 2"/>
          <p:cNvSpPr>
            <a:spLocks noGrp="1"/>
          </p:cNvSpPr>
          <p:nvPr>
            <p:ph idx="1"/>
          </p:nvPr>
        </p:nvSpPr>
        <p:spPr/>
        <p:txBody>
          <a:bodyPr>
            <a:normAutofit fontScale="70000" lnSpcReduction="20000"/>
          </a:bodyPr>
          <a:lstStyle/>
          <a:p>
            <a:r>
              <a:rPr lang="en-GB" dirty="0">
                <a:latin typeface="Comic Sans MS" panose="030F0702030302020204" pitchFamily="66" charset="0"/>
              </a:rPr>
              <a:t>There are 7 different areas of learning in The Early Years; Personal, Social and Emotional Development, Communication and Language, Physical Development, Literacy, Mathematics, Understanding the World and Expressive Arts and Design. </a:t>
            </a:r>
          </a:p>
          <a:p>
            <a:endParaRPr lang="en-GB" dirty="0">
              <a:latin typeface="Comic Sans MS" panose="030F0702030302020204" pitchFamily="66" charset="0"/>
            </a:endParaRPr>
          </a:p>
          <a:p>
            <a:r>
              <a:rPr lang="en-GB" dirty="0">
                <a:latin typeface="Comic Sans MS" panose="030F0702030302020204" pitchFamily="66" charset="0"/>
              </a:rPr>
              <a:t>Lots of their learning comes through play, this learning is observed and enhanced by adults. </a:t>
            </a:r>
          </a:p>
          <a:p>
            <a:endParaRPr lang="en-GB" dirty="0">
              <a:latin typeface="Comic Sans MS" panose="030F0702030302020204" pitchFamily="66" charset="0"/>
            </a:endParaRPr>
          </a:p>
          <a:p>
            <a:r>
              <a:rPr lang="en-GB" dirty="0">
                <a:latin typeface="Comic Sans MS" panose="030F0702030302020204" pitchFamily="66" charset="0"/>
              </a:rPr>
              <a:t>The children also complete lots of different activities. </a:t>
            </a:r>
          </a:p>
          <a:p>
            <a:endParaRPr lang="en-GB" dirty="0">
              <a:latin typeface="Comic Sans MS" panose="030F0702030302020204" pitchFamily="66" charset="0"/>
            </a:endParaRPr>
          </a:p>
          <a:p>
            <a:r>
              <a:rPr lang="en-GB" dirty="0">
                <a:latin typeface="Comic Sans MS" panose="030F0702030302020204" pitchFamily="66" charset="0"/>
              </a:rPr>
              <a:t>The skills the children learn are the skills that will follow them throughout their lives. </a:t>
            </a: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1393582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555" t="18737" r="20202" b="14288"/>
          <a:stretch/>
        </p:blipFill>
        <p:spPr bwMode="auto">
          <a:xfrm>
            <a:off x="294640" y="951726"/>
            <a:ext cx="2788096" cy="1760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2"/>
          <p:cNvSpPr>
            <a:spLocks noGrp="1"/>
          </p:cNvSpPr>
          <p:nvPr>
            <p:ph type="title"/>
          </p:nvPr>
        </p:nvSpPr>
        <p:spPr>
          <a:xfrm>
            <a:off x="539552" y="124894"/>
            <a:ext cx="8229600" cy="1143000"/>
          </a:xfrm>
        </p:spPr>
        <p:txBody>
          <a:bodyPr>
            <a:normAutofit/>
          </a:bodyPr>
          <a:lstStyle/>
          <a:p>
            <a:r>
              <a:rPr lang="en-GB" sz="2400" b="1" dirty="0">
                <a:latin typeface="Comic Sans MS"/>
              </a:rPr>
              <a:t>Characteristics of Effective Teaching and Learning: </a:t>
            </a:r>
            <a:br>
              <a:rPr lang="en-GB" sz="2000" dirty="0">
                <a:latin typeface="Comic Sans MS" panose="030F0702030302020204" pitchFamily="66" charset="0"/>
              </a:rPr>
            </a:br>
            <a:endParaRPr lang="en-GB" sz="2000">
              <a:latin typeface="Comic Sans MS"/>
            </a:endParaRPr>
          </a:p>
        </p:txBody>
      </p:sp>
      <p:pic>
        <p:nvPicPr>
          <p:cNvPr id="2" name="Picture 1" descr="A diagram of different colored circles&#10;&#10;AI-generated content may be incorrect.">
            <a:extLst>
              <a:ext uri="{FF2B5EF4-FFF2-40B4-BE49-F238E27FC236}">
                <a16:creationId xmlns:a16="http://schemas.microsoft.com/office/drawing/2014/main" id="{4C67FD90-E022-E013-F1DF-AEA572E5F314}"/>
              </a:ext>
            </a:extLst>
          </p:cNvPr>
          <p:cNvPicPr>
            <a:picLocks noChangeAspect="1"/>
          </p:cNvPicPr>
          <p:nvPr/>
        </p:nvPicPr>
        <p:blipFill>
          <a:blip r:embed="rId3"/>
          <a:stretch>
            <a:fillRect/>
          </a:stretch>
        </p:blipFill>
        <p:spPr>
          <a:xfrm>
            <a:off x="5653405" y="1065213"/>
            <a:ext cx="2866390" cy="1750695"/>
          </a:xfrm>
          <a:prstGeom prst="rect">
            <a:avLst/>
          </a:prstGeom>
        </p:spPr>
      </p:pic>
      <p:sp>
        <p:nvSpPr>
          <p:cNvPr id="3" name="TextBox 2">
            <a:extLst>
              <a:ext uri="{FF2B5EF4-FFF2-40B4-BE49-F238E27FC236}">
                <a16:creationId xmlns:a16="http://schemas.microsoft.com/office/drawing/2014/main" id="{D01EE71B-7ABC-52AB-64AA-4756D5AA8A63}"/>
              </a:ext>
            </a:extLst>
          </p:cNvPr>
          <p:cNvSpPr txBox="1"/>
          <p:nvPr/>
        </p:nvSpPr>
        <p:spPr>
          <a:xfrm>
            <a:off x="5882640" y="2915920"/>
            <a:ext cx="27432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Comic Sans MS"/>
              </a:rPr>
              <a:t>Children concentrate and keep on trying if they encounter difficulties and enjoy achievements.</a:t>
            </a:r>
            <a:r>
              <a:rPr lang="en-US" sz="2000" dirty="0">
                <a:latin typeface="Comic Sans MS"/>
              </a:rPr>
              <a:t>​</a:t>
            </a:r>
            <a:endParaRPr lang="en-US" dirty="0">
              <a:ea typeface="Calibri"/>
              <a:cs typeface="Calibri"/>
            </a:endParaRPr>
          </a:p>
        </p:txBody>
      </p:sp>
      <p:sp>
        <p:nvSpPr>
          <p:cNvPr id="4" name="TextBox 3">
            <a:extLst>
              <a:ext uri="{FF2B5EF4-FFF2-40B4-BE49-F238E27FC236}">
                <a16:creationId xmlns:a16="http://schemas.microsoft.com/office/drawing/2014/main" id="{AD551003-CBEA-0786-5341-8FD0F2A9146A}"/>
              </a:ext>
            </a:extLst>
          </p:cNvPr>
          <p:cNvSpPr txBox="1"/>
          <p:nvPr/>
        </p:nvSpPr>
        <p:spPr>
          <a:xfrm>
            <a:off x="294640" y="2915920"/>
            <a:ext cx="2743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Comic Sans MS"/>
              </a:rPr>
              <a:t>Children investigate and experience things and ‘have a go’.</a:t>
            </a:r>
            <a:endParaRPr lang="en-US" dirty="0">
              <a:ea typeface="Calibri"/>
              <a:cs typeface="Calibri"/>
            </a:endParaRPr>
          </a:p>
        </p:txBody>
      </p:sp>
      <p:pic>
        <p:nvPicPr>
          <p:cNvPr id="5" name="Picture 4" descr="A diagram of different colored circles&#10;&#10;AI-generated content may be incorrect.">
            <a:extLst>
              <a:ext uri="{FF2B5EF4-FFF2-40B4-BE49-F238E27FC236}">
                <a16:creationId xmlns:a16="http://schemas.microsoft.com/office/drawing/2014/main" id="{FB5BF720-CBF2-CF4B-DB5C-572DABFB53FF}"/>
              </a:ext>
            </a:extLst>
          </p:cNvPr>
          <p:cNvPicPr>
            <a:picLocks noChangeAspect="1"/>
          </p:cNvPicPr>
          <p:nvPr/>
        </p:nvPicPr>
        <p:blipFill>
          <a:blip r:embed="rId4"/>
          <a:stretch>
            <a:fillRect/>
          </a:stretch>
        </p:blipFill>
        <p:spPr>
          <a:xfrm>
            <a:off x="3081973" y="3084512"/>
            <a:ext cx="2695575" cy="1704975"/>
          </a:xfrm>
          <a:prstGeom prst="rect">
            <a:avLst/>
          </a:prstGeom>
        </p:spPr>
      </p:pic>
      <p:sp>
        <p:nvSpPr>
          <p:cNvPr id="7" name="TextBox 6">
            <a:extLst>
              <a:ext uri="{FF2B5EF4-FFF2-40B4-BE49-F238E27FC236}">
                <a16:creationId xmlns:a16="http://schemas.microsoft.com/office/drawing/2014/main" id="{E285E6E3-41F4-3B86-73D6-9CCEFD20C225}"/>
              </a:ext>
            </a:extLst>
          </p:cNvPr>
          <p:cNvSpPr txBox="1"/>
          <p:nvPr/>
        </p:nvSpPr>
        <p:spPr>
          <a:xfrm>
            <a:off x="2326640" y="4866640"/>
            <a:ext cx="421640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latin typeface="Comic Sans MS"/>
              </a:rPr>
              <a:t>Children have and develop their own ideas, make links between ideas and develop strategies for doing things.</a:t>
            </a:r>
            <a:endParaRPr lang="en-US">
              <a:ea typeface="Calibri"/>
              <a:cs typeface="Calibri"/>
            </a:endParaRPr>
          </a:p>
        </p:txBody>
      </p:sp>
    </p:spTree>
    <p:extLst>
      <p:ext uri="{BB962C8B-B14F-4D97-AF65-F5344CB8AC3E}">
        <p14:creationId xmlns:p14="http://schemas.microsoft.com/office/powerpoint/2010/main" val="999798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5187"/>
            <a:ext cx="8229600" cy="921556"/>
          </a:xfrm>
        </p:spPr>
        <p:txBody>
          <a:bodyPr>
            <a:noAutofit/>
          </a:bodyPr>
          <a:lstStyle/>
          <a:p>
            <a:r>
              <a:rPr lang="en-GB" sz="4000" dirty="0">
                <a:latin typeface="Comic Sans MS" panose="030F0702030302020204" pitchFamily="66" charset="0"/>
              </a:rPr>
              <a:t>A day in the life of a </a:t>
            </a:r>
            <a:br>
              <a:rPr lang="en-GB" sz="4000" dirty="0">
                <a:latin typeface="Comic Sans MS" panose="030F0702030302020204" pitchFamily="66" charset="0"/>
              </a:rPr>
            </a:br>
            <a:r>
              <a:rPr lang="en-GB" sz="4000" dirty="0">
                <a:latin typeface="Comic Sans MS" panose="030F0702030302020204" pitchFamily="66" charset="0"/>
              </a:rPr>
              <a:t>Reception child…</a:t>
            </a:r>
            <a:br>
              <a:rPr lang="en-GB" sz="4000" dirty="0">
                <a:latin typeface="Comic Sans MS" panose="030F0702030302020204" pitchFamily="66" charset="0"/>
              </a:rPr>
            </a:br>
            <a:endParaRPr lang="en-GB" sz="4000" dirty="0">
              <a:latin typeface="Comic Sans MS" panose="030F0702030302020204" pitchFamily="66" charset="0"/>
            </a:endParaRPr>
          </a:p>
        </p:txBody>
      </p:sp>
      <p:sp>
        <p:nvSpPr>
          <p:cNvPr id="3" name="Content Placeholder 2"/>
          <p:cNvSpPr>
            <a:spLocks noGrp="1"/>
          </p:cNvSpPr>
          <p:nvPr>
            <p:ph idx="1"/>
          </p:nvPr>
        </p:nvSpPr>
        <p:spPr>
          <a:xfrm>
            <a:off x="457200" y="1710968"/>
            <a:ext cx="8686800" cy="5004648"/>
          </a:xfrm>
        </p:spPr>
        <p:txBody>
          <a:bodyPr vert="horz" lIns="91440" tIns="45720" rIns="91440" bIns="45720" rtlCol="0" anchor="t">
            <a:normAutofit lnSpcReduction="10000"/>
          </a:bodyPr>
          <a:lstStyle/>
          <a:p>
            <a:r>
              <a:rPr lang="en-GB" sz="2800" dirty="0">
                <a:latin typeface="Comic Sans MS" panose="030F0702030302020204" pitchFamily="66" charset="0"/>
              </a:rPr>
              <a:t>8.45 – 9.00 = Soft Start</a:t>
            </a:r>
          </a:p>
          <a:p>
            <a:r>
              <a:rPr lang="en-GB" sz="2800" dirty="0">
                <a:latin typeface="Comic Sans MS"/>
              </a:rPr>
              <a:t>9.00 – 9.30= Register and Phonics</a:t>
            </a:r>
          </a:p>
          <a:p>
            <a:r>
              <a:rPr lang="en-GB" sz="2800" dirty="0">
                <a:latin typeface="Comic Sans MS"/>
              </a:rPr>
              <a:t>9.30 – 10.15 = Choosing </a:t>
            </a:r>
            <a:r>
              <a:rPr lang="en-GB" sz="1600" dirty="0">
                <a:latin typeface="Comic Sans MS"/>
              </a:rPr>
              <a:t>(Independent play and adult led activities) </a:t>
            </a:r>
          </a:p>
          <a:p>
            <a:r>
              <a:rPr lang="en-GB" sz="2800" dirty="0">
                <a:latin typeface="Comic Sans MS"/>
              </a:rPr>
              <a:t>10.15 – 10.30 = Snack </a:t>
            </a:r>
          </a:p>
          <a:p>
            <a:r>
              <a:rPr lang="en-GB" sz="2800" dirty="0">
                <a:latin typeface="Comic Sans MS"/>
              </a:rPr>
              <a:t>10.30 - 10.50 = Maths</a:t>
            </a:r>
          </a:p>
          <a:p>
            <a:r>
              <a:rPr lang="en-GB" sz="2800" dirty="0">
                <a:latin typeface="Comic Sans MS"/>
              </a:rPr>
              <a:t>10.50 – 12.00 = Choosing </a:t>
            </a:r>
            <a:r>
              <a:rPr lang="en-GB" sz="1600" dirty="0">
                <a:latin typeface="Comic Sans MS"/>
              </a:rPr>
              <a:t>(Independent play and adult led activities) </a:t>
            </a:r>
            <a:endParaRPr lang="en-GB" sz="2800" dirty="0">
              <a:latin typeface="Comic Sans MS"/>
            </a:endParaRPr>
          </a:p>
          <a:p>
            <a:r>
              <a:rPr lang="en-GB" sz="2800" dirty="0">
                <a:latin typeface="Comic Sans MS" panose="030F0702030302020204" pitchFamily="66" charset="0"/>
              </a:rPr>
              <a:t>12.00 – 1.00 = Lunch and Playtime</a:t>
            </a:r>
          </a:p>
          <a:p>
            <a:r>
              <a:rPr lang="en-GB" sz="2800" dirty="0">
                <a:latin typeface="Comic Sans MS"/>
              </a:rPr>
              <a:t>1.00 – 1.30 = Carpet Time: Literacy /topic  </a:t>
            </a:r>
            <a:endParaRPr lang="en-GB" sz="2800" dirty="0">
              <a:latin typeface="Comic Sans MS" panose="030F0702030302020204" pitchFamily="66" charset="0"/>
            </a:endParaRPr>
          </a:p>
          <a:p>
            <a:r>
              <a:rPr lang="en-GB" sz="2800" dirty="0">
                <a:latin typeface="Comic Sans MS"/>
              </a:rPr>
              <a:t>1.30 – 2.30 = Choosing </a:t>
            </a:r>
            <a:r>
              <a:rPr lang="en-GB" sz="1600" dirty="0">
                <a:latin typeface="Comic Sans MS"/>
              </a:rPr>
              <a:t>(Independent play and reading practice) </a:t>
            </a:r>
            <a:endParaRPr lang="en-GB" sz="2800" dirty="0">
              <a:latin typeface="Comic Sans MS"/>
            </a:endParaRPr>
          </a:p>
          <a:p>
            <a:r>
              <a:rPr lang="en-GB" sz="2800" dirty="0">
                <a:latin typeface="Comic Sans MS"/>
              </a:rPr>
              <a:t>2.30 – 2.45 = Story and Home time at 3.00</a:t>
            </a:r>
            <a:endParaRPr lang="en-GB" sz="2800" dirty="0">
              <a:latin typeface="Comic Sans MS" panose="030F0702030302020204" pitchFamily="66" charset="0"/>
            </a:endParaRPr>
          </a:p>
        </p:txBody>
      </p:sp>
    </p:spTree>
    <p:extLst>
      <p:ext uri="{BB962C8B-B14F-4D97-AF65-F5344CB8AC3E}">
        <p14:creationId xmlns:p14="http://schemas.microsoft.com/office/powerpoint/2010/main" val="3806204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4D112-E735-4618-9153-43A70A9BEF84}"/>
              </a:ext>
            </a:extLst>
          </p:cNvPr>
          <p:cNvSpPr>
            <a:spLocks noGrp="1"/>
          </p:cNvSpPr>
          <p:nvPr>
            <p:ph type="title"/>
          </p:nvPr>
        </p:nvSpPr>
        <p:spPr>
          <a:xfrm>
            <a:off x="457200" y="2492896"/>
            <a:ext cx="8229600" cy="1143000"/>
          </a:xfrm>
        </p:spPr>
        <p:txBody>
          <a:bodyPr>
            <a:normAutofit/>
          </a:bodyPr>
          <a:lstStyle/>
          <a:p>
            <a:r>
              <a:rPr lang="en-GB" sz="4800" dirty="0">
                <a:latin typeface="Comic Sans MS" panose="030F0702030302020204" pitchFamily="66" charset="0"/>
              </a:rPr>
              <a:t>Literacy</a:t>
            </a:r>
          </a:p>
        </p:txBody>
      </p:sp>
    </p:spTree>
    <p:extLst>
      <p:ext uri="{BB962C8B-B14F-4D97-AF65-F5344CB8AC3E}">
        <p14:creationId xmlns:p14="http://schemas.microsoft.com/office/powerpoint/2010/main" val="3416839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The English Language</a:t>
            </a: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pPr marL="0" indent="0" algn="ctr">
              <a:buNone/>
            </a:pPr>
            <a:r>
              <a:rPr lang="en-GB" dirty="0">
                <a:latin typeface="Comic Sans MS" panose="030F0702030302020204" pitchFamily="66" charset="0"/>
              </a:rPr>
              <a:t>The English language is very complex.</a:t>
            </a:r>
          </a:p>
          <a:p>
            <a:pPr marL="0" indent="0" algn="ctr">
              <a:buNone/>
            </a:pPr>
            <a:endParaRPr lang="en-GB" dirty="0">
              <a:latin typeface="Comic Sans MS" panose="030F0702030302020204" pitchFamily="66" charset="0"/>
            </a:endParaRPr>
          </a:p>
          <a:p>
            <a:pPr marL="0" indent="0" algn="ctr">
              <a:buNone/>
            </a:pPr>
            <a:r>
              <a:rPr lang="en-GB" dirty="0">
                <a:latin typeface="Comic Sans MS" panose="030F0702030302020204" pitchFamily="66" charset="0"/>
              </a:rPr>
              <a:t>44 sounds are used to make all the words in the English Language. </a:t>
            </a:r>
          </a:p>
          <a:p>
            <a:pPr marL="0" indent="0" algn="ctr">
              <a:buNone/>
            </a:pPr>
            <a:endParaRPr lang="en-GB" dirty="0">
              <a:latin typeface="Comic Sans MS" panose="030F0702030302020204" pitchFamily="66" charset="0"/>
            </a:endParaRPr>
          </a:p>
          <a:p>
            <a:pPr marL="0" indent="0" algn="ctr">
              <a:buNone/>
            </a:pPr>
            <a:r>
              <a:rPr lang="en-GB" dirty="0">
                <a:latin typeface="Comic Sans MS" panose="030F0702030302020204" pitchFamily="66" charset="0"/>
              </a:rPr>
              <a:t>But there are only 26 letters in the alphabet.</a:t>
            </a:r>
          </a:p>
          <a:p>
            <a:pPr marL="0" indent="0" algn="ctr">
              <a:buNone/>
            </a:pPr>
            <a:endParaRPr lang="en-GB" dirty="0">
              <a:latin typeface="Comic Sans MS" panose="030F0702030302020204" pitchFamily="66" charset="0"/>
            </a:endParaRPr>
          </a:p>
          <a:p>
            <a:pPr marL="0" indent="0" algn="ctr">
              <a:buNone/>
            </a:pPr>
            <a:r>
              <a:rPr lang="en-GB" dirty="0">
                <a:latin typeface="Comic Sans MS"/>
              </a:rPr>
              <a:t>This can make learning to read and write English very hard for children.</a:t>
            </a: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1699219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359532" y="2294874"/>
            <a:ext cx="3294366" cy="3294366"/>
          </a:xfrm>
        </p:spPr>
        <p:txBody>
          <a:bodyPr vert="horz" lIns="68580" tIns="34290" rIns="68580" bIns="34290" rtlCol="0" anchor="ctr" anchorCtr="0">
            <a:noAutofit/>
          </a:bodyPr>
          <a:lstStyle/>
          <a:p>
            <a:pPr marL="0" indent="0">
              <a:lnSpc>
                <a:spcPct val="100000"/>
              </a:lnSpc>
              <a:buNone/>
            </a:pPr>
            <a:r>
              <a:rPr lang="en-GB" sz="2400">
                <a:solidFill>
                  <a:schemeClr val="tx1"/>
                </a:solidFill>
                <a:latin typeface="Comic Sans MS"/>
              </a:rPr>
              <a:t>Our school has chosen </a:t>
            </a:r>
            <a:br>
              <a:rPr lang="en-GB" sz="2400">
                <a:latin typeface="Comic Sans MS"/>
              </a:rPr>
            </a:br>
            <a:r>
              <a:rPr lang="en-GB" sz="2400">
                <a:solidFill>
                  <a:schemeClr val="tx1"/>
                </a:solidFill>
                <a:latin typeface="Comic Sans MS"/>
              </a:rPr>
              <a:t>Little Wandle Letters and Sounds Revised as our Systematic Synthetic Phonics (SSP) programme to teach early reading and spelling. </a:t>
            </a:r>
            <a:endParaRPr lang="en-US" sz="2400">
              <a:solidFill>
                <a:schemeClr val="tx1"/>
              </a:solidFill>
              <a:latin typeface="Comic Sans MS"/>
            </a:endParaRP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779828" y="132885"/>
            <a:ext cx="7983248" cy="864096"/>
          </a:xfrm>
        </p:spPr>
        <p:txBody>
          <a:bodyPr vert="horz" lIns="91440" tIns="45720" rIns="91440" bIns="45720" rtlCol="0" anchor="b" anchorCtr="0">
            <a:noAutofit/>
          </a:bodyPr>
          <a:lstStyle/>
          <a:p>
            <a:r>
              <a:rPr lang="en-GB">
                <a:solidFill>
                  <a:schemeClr val="tx1"/>
                </a:solidFill>
                <a:latin typeface="Comic Sans MS"/>
              </a:rPr>
              <a:t>Little Wandle Letters and Sounds Revised</a:t>
            </a:r>
            <a:endParaRPr lang="en-GB">
              <a:solidFill>
                <a:schemeClr val="tx1"/>
              </a:solidFill>
              <a:latin typeface="Comic Sans MS"/>
              <a:ea typeface="Calibri"/>
              <a:cs typeface="Calibri"/>
            </a:endParaRP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3833702" y="2294874"/>
            <a:ext cx="5077569" cy="3186354"/>
          </a:xfrm>
          <a:prstGeom prst="roundRect">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359532" y="1583674"/>
            <a:ext cx="5058288" cy="3294366"/>
          </a:xfrm>
        </p:spPr>
        <p:txBody>
          <a:bodyPr vert="horz" lIns="68580" tIns="34290" rIns="68580" bIns="34290" rtlCol="0" anchor="t">
            <a:noAutofit/>
          </a:bodyPr>
          <a:lstStyle/>
          <a:p>
            <a:r>
              <a:rPr lang="en-US" sz="2400">
                <a:latin typeface="Comic Sans MS"/>
              </a:rPr>
              <a:t>This term we start by teaching phase 2 sounds and blending.</a:t>
            </a:r>
            <a:endParaRPr lang="en-US" sz="2400">
              <a:latin typeface="Comic Sans MS"/>
              <a:ea typeface="Calibri"/>
              <a:cs typeface="Calibri"/>
            </a:endParaRPr>
          </a:p>
          <a:p>
            <a:r>
              <a:rPr lang="en-US" sz="2400">
                <a:latin typeface="Comic Sans MS"/>
              </a:rPr>
              <a:t>By the end of reception we will have taught phase 2, 3 and 4, </a:t>
            </a:r>
            <a:endParaRPr lang="en-US" sz="2400">
              <a:latin typeface="Comic Sans MS"/>
              <a:ea typeface="Calibri"/>
              <a:cs typeface="Calibri"/>
            </a:endParaRPr>
          </a:p>
          <a:p>
            <a:r>
              <a:rPr lang="en-US" sz="2400">
                <a:latin typeface="Comic Sans MS"/>
              </a:rPr>
              <a:t>We start teaching from week 2 of Reception</a:t>
            </a:r>
            <a:endParaRPr lang="en-US" sz="2400">
              <a:latin typeface="Comic Sans MS"/>
              <a:ea typeface="Calibri"/>
              <a:cs typeface="Calibri"/>
            </a:endParaRPr>
          </a:p>
          <a:p>
            <a:r>
              <a:rPr lang="en-US" sz="2400">
                <a:latin typeface="Comic Sans MS"/>
              </a:rPr>
              <a:t>The lessons are fun, interactive, engaging and have been designed to gradually build over time.</a:t>
            </a:r>
            <a:endParaRPr lang="en-US" sz="2400">
              <a:latin typeface="Comic Sans MS"/>
              <a:ea typeface="Calibri"/>
              <a:cs typeface="Calibri"/>
            </a:endParaRPr>
          </a:p>
          <a:p>
            <a:endParaRPr lang="en-US"/>
          </a:p>
        </p:txBody>
      </p:sp>
      <p:sp>
        <p:nvSpPr>
          <p:cNvPr id="3" name="Title 2"/>
          <p:cNvSpPr>
            <a:spLocks noGrp="1"/>
          </p:cNvSpPr>
          <p:nvPr>
            <p:ph type="title"/>
          </p:nvPr>
        </p:nvSpPr>
        <p:spPr/>
        <p:txBody>
          <a:bodyPr lIns="68580" tIns="34290" rIns="68580" bIns="34290" anchor="b" anchorCtr="0"/>
          <a:lstStyle/>
          <a:p>
            <a:r>
              <a:rPr lang="en-US">
                <a:solidFill>
                  <a:schemeClr val="tx1"/>
                </a:solidFill>
                <a:latin typeface="Comic Sans MS"/>
              </a:rPr>
              <a:t>This term: </a:t>
            </a:r>
            <a:endParaRPr lang="en-GB">
              <a:solidFill>
                <a:schemeClr val="tx1"/>
              </a:solidFill>
              <a:latin typeface="Comic Sans MS"/>
            </a:endParaRPr>
          </a:p>
        </p:txBody>
      </p:sp>
      <p:pic>
        <p:nvPicPr>
          <p:cNvPr id="6" name="Picture 5" descr="A person standing in front of a white board&#10;&#10;Description automatically generated">
            <a:extLst>
              <a:ext uri="{FF2B5EF4-FFF2-40B4-BE49-F238E27FC236}">
                <a16:creationId xmlns:a16="http://schemas.microsoft.com/office/drawing/2014/main" id="{8B582A44-D7E4-1196-3C08-4B381A10E86B}"/>
              </a:ext>
            </a:extLst>
          </p:cNvPr>
          <p:cNvPicPr>
            <a:picLocks noChangeAspect="1"/>
          </p:cNvPicPr>
          <p:nvPr/>
        </p:nvPicPr>
        <p:blipFill>
          <a:blip r:embed="rId3"/>
          <a:stretch>
            <a:fillRect/>
          </a:stretch>
        </p:blipFill>
        <p:spPr>
          <a:xfrm>
            <a:off x="5304825" y="2523744"/>
            <a:ext cx="3419188" cy="2130279"/>
          </a:xfrm>
          <a:prstGeom prst="roundRect">
            <a:avLst/>
          </a:prstGeom>
        </p:spPr>
      </p:pic>
    </p:spTree>
    <p:extLst>
      <p:ext uri="{BB962C8B-B14F-4D97-AF65-F5344CB8AC3E}">
        <p14:creationId xmlns:p14="http://schemas.microsoft.com/office/powerpoint/2010/main" val="3934962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Jargon</a:t>
            </a:r>
          </a:p>
        </p:txBody>
      </p:sp>
      <p:sp>
        <p:nvSpPr>
          <p:cNvPr id="3" name="Content Placeholder 2"/>
          <p:cNvSpPr>
            <a:spLocks noGrp="1"/>
          </p:cNvSpPr>
          <p:nvPr>
            <p:ph idx="1"/>
          </p:nvPr>
        </p:nvSpPr>
        <p:spPr>
          <a:xfrm>
            <a:off x="457200" y="1412776"/>
            <a:ext cx="8414439" cy="5328341"/>
          </a:xfrm>
        </p:spPr>
        <p:txBody>
          <a:bodyPr vert="horz" lIns="91440" tIns="45720" rIns="91440" bIns="45720" rtlCol="0" anchor="t">
            <a:normAutofit/>
          </a:bodyPr>
          <a:lstStyle/>
          <a:p>
            <a:pPr marL="0" indent="0" algn="ctr">
              <a:buNone/>
            </a:pPr>
            <a:r>
              <a:rPr lang="en-GB" sz="2800" u="sng" dirty="0">
                <a:latin typeface="Comic Sans MS" panose="030F0702030302020204" pitchFamily="66" charset="0"/>
              </a:rPr>
              <a:t>Phoneme</a:t>
            </a:r>
            <a:r>
              <a:rPr lang="en-GB" sz="2800" dirty="0">
                <a:latin typeface="Comic Sans MS" panose="030F0702030302020204" pitchFamily="66" charset="0"/>
              </a:rPr>
              <a:t>- a single sound. </a:t>
            </a:r>
          </a:p>
          <a:p>
            <a:pPr marL="0" indent="0" algn="ctr">
              <a:buNone/>
            </a:pPr>
            <a:r>
              <a:rPr lang="en-GB" sz="2800" dirty="0">
                <a:latin typeface="Comic Sans MS"/>
              </a:rPr>
              <a:t>1 mouth movement is a sound e.g. a, t, m, p</a:t>
            </a:r>
          </a:p>
          <a:p>
            <a:pPr marL="0" indent="0" algn="ctr">
              <a:buNone/>
            </a:pPr>
            <a:endParaRPr lang="en-GB" dirty="0"/>
          </a:p>
          <a:p>
            <a:pPr marL="0" indent="0" algn="ctr">
              <a:buNone/>
            </a:pPr>
            <a:r>
              <a:rPr lang="en-GB" sz="2800" u="sng" dirty="0">
                <a:latin typeface="Comic Sans MS"/>
              </a:rPr>
              <a:t>Grapheme</a:t>
            </a:r>
            <a:r>
              <a:rPr lang="en-GB" sz="2800" dirty="0">
                <a:latin typeface="Comic Sans MS"/>
              </a:rPr>
              <a:t> – the written symbol or group of symbols that represent a sound.</a:t>
            </a:r>
            <a:endParaRPr lang="en-GB" sz="2800" dirty="0">
              <a:latin typeface="Comic Sans MS" panose="030F0702030302020204" pitchFamily="66" charset="0"/>
            </a:endParaRPr>
          </a:p>
          <a:p>
            <a:pPr marL="0" indent="0" algn="ctr">
              <a:buNone/>
            </a:pPr>
            <a:endParaRPr lang="en-GB" sz="2800" dirty="0">
              <a:latin typeface="Comic Sans MS" panose="030F0702030302020204" pitchFamily="66" charset="0"/>
            </a:endParaRPr>
          </a:p>
          <a:p>
            <a:pPr marL="0" indent="0" algn="ctr">
              <a:buNone/>
            </a:pPr>
            <a:r>
              <a:rPr lang="en-GB" sz="2800" u="sng" dirty="0">
                <a:latin typeface="Comic Sans MS" panose="030F0702030302020204" pitchFamily="66" charset="0"/>
              </a:rPr>
              <a:t>Digraph</a:t>
            </a:r>
            <a:r>
              <a:rPr lang="en-GB" sz="2800" dirty="0">
                <a:latin typeface="Comic Sans MS" panose="030F0702030302020204" pitchFamily="66" charset="0"/>
              </a:rPr>
              <a:t>- 2 letters that make up one sound</a:t>
            </a:r>
          </a:p>
          <a:p>
            <a:pPr marL="0" indent="0" algn="ctr">
              <a:buNone/>
            </a:pPr>
            <a:endParaRPr lang="en-GB" sz="2400" u="sng" dirty="0">
              <a:latin typeface="Comic Sans MS" panose="030F0702030302020204" pitchFamily="66" charset="0"/>
            </a:endParaRPr>
          </a:p>
          <a:p>
            <a:pPr marL="0" indent="0" algn="ctr">
              <a:buNone/>
            </a:pPr>
            <a:r>
              <a:rPr lang="en-GB" sz="2800" u="sng" dirty="0">
                <a:latin typeface="Comic Sans MS"/>
              </a:rPr>
              <a:t>Trigraph</a:t>
            </a:r>
            <a:r>
              <a:rPr lang="en-GB" sz="2800" dirty="0">
                <a:latin typeface="Comic Sans MS"/>
              </a:rPr>
              <a:t> – 3 letters that make up one </a:t>
            </a:r>
            <a:r>
              <a:rPr lang="en-GB" sz="2800" dirty="0" err="1">
                <a:latin typeface="Comic Sans MS"/>
              </a:rPr>
              <a:t>sou</a:t>
            </a:r>
            <a:endParaRPr lang="en-GB" sz="2800" dirty="0">
              <a:latin typeface="Comic Sans MS"/>
            </a:endParaRPr>
          </a:p>
          <a:p>
            <a:pPr marL="0" indent="0" algn="ctr">
              <a:buNone/>
            </a:pPr>
            <a:r>
              <a:rPr lang="en-GB" sz="2800" dirty="0">
                <a:latin typeface="Comic Sans MS" panose="030F0702030302020204" pitchFamily="66" charset="0"/>
              </a:rPr>
              <a:t> </a:t>
            </a:r>
            <a:r>
              <a:rPr lang="en-GB" sz="3600" b="1" dirty="0">
                <a:solidFill>
                  <a:srgbClr val="0033CC"/>
                </a:solidFill>
                <a:latin typeface="Comic Sans MS" panose="030F0702030302020204" pitchFamily="66" charset="0"/>
              </a:rPr>
              <a:t>L</a:t>
            </a:r>
            <a:r>
              <a:rPr lang="en-GB" sz="3600" b="1" u="sng" dirty="0">
                <a:solidFill>
                  <a:srgbClr val="0033CC"/>
                </a:solidFill>
                <a:latin typeface="Comic Sans MS" panose="030F0702030302020204" pitchFamily="66" charset="0"/>
              </a:rPr>
              <a:t>igh</a:t>
            </a:r>
            <a:r>
              <a:rPr lang="en-GB" sz="3600" b="1" dirty="0">
                <a:solidFill>
                  <a:srgbClr val="0033CC"/>
                </a:solidFill>
                <a:latin typeface="Comic Sans MS" panose="030F0702030302020204" pitchFamily="66" charset="0"/>
              </a:rPr>
              <a:t>t</a:t>
            </a:r>
            <a:endParaRPr lang="en-GB" sz="3600" b="1" u="sng" dirty="0">
              <a:solidFill>
                <a:srgbClr val="0033CC"/>
              </a:solidFill>
              <a:latin typeface="Comic Sans MS" panose="030F0702030302020204" pitchFamily="66" charset="0"/>
            </a:endParaRPr>
          </a:p>
          <a:p>
            <a:pPr marL="0" indent="0" algn="ctr">
              <a:buNone/>
            </a:pPr>
            <a:endParaRPr lang="en-GB" sz="2800" dirty="0">
              <a:latin typeface="Comic Sans MS" panose="030F0702030302020204" pitchFamily="66" charset="0"/>
            </a:endParaRP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p:cNvSpPr txBox="1"/>
          <p:nvPr/>
        </p:nvSpPr>
        <p:spPr>
          <a:xfrm>
            <a:off x="4024255" y="4867601"/>
            <a:ext cx="1462737" cy="584775"/>
          </a:xfrm>
          <a:prstGeom prst="rect">
            <a:avLst/>
          </a:prstGeom>
          <a:noFill/>
        </p:spPr>
        <p:txBody>
          <a:bodyPr wrap="square" rtlCol="0">
            <a:spAutoFit/>
          </a:bodyPr>
          <a:lstStyle/>
          <a:p>
            <a:r>
              <a:rPr lang="en-GB" sz="3200" b="1" u="sng" dirty="0">
                <a:solidFill>
                  <a:srgbClr val="0033CC"/>
                </a:solidFill>
                <a:latin typeface="Comic Sans MS" pitchFamily="66" charset="0"/>
              </a:rPr>
              <a:t>Sh</a:t>
            </a:r>
            <a:r>
              <a:rPr lang="en-GB" sz="3200" b="1" dirty="0">
                <a:solidFill>
                  <a:srgbClr val="0033CC"/>
                </a:solidFill>
                <a:latin typeface="Comic Sans MS" pitchFamily="66" charset="0"/>
              </a:rPr>
              <a:t>op</a:t>
            </a:r>
          </a:p>
        </p:txBody>
      </p:sp>
    </p:spTree>
    <p:extLst>
      <p:ext uri="{BB962C8B-B14F-4D97-AF65-F5344CB8AC3E}">
        <p14:creationId xmlns:p14="http://schemas.microsoft.com/office/powerpoint/2010/main" val="2418729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How we teach phonics</a:t>
            </a:r>
          </a:p>
        </p:txBody>
      </p:sp>
      <p:sp>
        <p:nvSpPr>
          <p:cNvPr id="3" name="Content Placeholder 2"/>
          <p:cNvSpPr>
            <a:spLocks noGrp="1"/>
          </p:cNvSpPr>
          <p:nvPr>
            <p:ph idx="1"/>
          </p:nvPr>
        </p:nvSpPr>
        <p:spPr>
          <a:xfrm>
            <a:off x="418193" y="1268760"/>
            <a:ext cx="8229600" cy="5472608"/>
          </a:xfrm>
        </p:spPr>
        <p:txBody>
          <a:bodyPr vert="horz" lIns="91440" tIns="45720" rIns="91440" bIns="45720" rtlCol="0" anchor="t">
            <a:normAutofit fontScale="77500" lnSpcReduction="20000"/>
          </a:bodyPr>
          <a:lstStyle/>
          <a:p>
            <a:pPr marL="0" indent="0" algn="ctr">
              <a:buNone/>
            </a:pPr>
            <a:br>
              <a:rPr lang="en-GB" sz="2400" dirty="0">
                <a:latin typeface="Comic Sans MS" panose="030F0702030302020204" pitchFamily="66" charset="0"/>
              </a:rPr>
            </a:br>
            <a:r>
              <a:rPr lang="en-GB" sz="2400" dirty="0">
                <a:latin typeface="Comic Sans MS"/>
              </a:rPr>
              <a:t>First we start to </a:t>
            </a:r>
            <a:r>
              <a:rPr lang="en-GB" sz="2400" b="1" dirty="0">
                <a:latin typeface="Comic Sans MS"/>
              </a:rPr>
              <a:t>blend</a:t>
            </a:r>
            <a:r>
              <a:rPr lang="en-GB" sz="2400" dirty="0">
                <a:latin typeface="Comic Sans MS"/>
              </a:rPr>
              <a:t> sounds together to read words. </a:t>
            </a:r>
            <a:br>
              <a:rPr lang="en-GB" sz="2400" dirty="0">
                <a:latin typeface="Comic Sans MS" panose="030F0702030302020204" pitchFamily="66" charset="0"/>
              </a:rPr>
            </a:br>
            <a:r>
              <a:rPr lang="en-GB" sz="2400" dirty="0">
                <a:latin typeface="Comic Sans MS"/>
              </a:rPr>
              <a:t> </a:t>
            </a:r>
            <a:r>
              <a:rPr lang="en-GB" sz="2400" dirty="0" err="1">
                <a:latin typeface="Comic Sans MS"/>
              </a:rPr>
              <a:t>eg</a:t>
            </a:r>
            <a:r>
              <a:rPr lang="en-GB" sz="2400" dirty="0">
                <a:latin typeface="Comic Sans MS"/>
              </a:rPr>
              <a:t>: c-a-t, s-o-ck, p-</a:t>
            </a:r>
            <a:r>
              <a:rPr lang="en-GB" sz="2400" dirty="0" err="1">
                <a:latin typeface="Comic Sans MS"/>
              </a:rPr>
              <a:t>i</a:t>
            </a:r>
            <a:r>
              <a:rPr lang="en-GB" sz="2400" dirty="0">
                <a:latin typeface="Comic Sans MS"/>
              </a:rPr>
              <a:t>-n</a:t>
            </a:r>
            <a:br>
              <a:rPr lang="en-GB" sz="2400" dirty="0">
                <a:latin typeface="Comic Sans MS" panose="030F0702030302020204" pitchFamily="66" charset="0"/>
              </a:rPr>
            </a:br>
            <a:endParaRPr lang="en-GB" sz="2400" dirty="0">
              <a:latin typeface="Comic Sans MS" panose="030F0702030302020204" pitchFamily="66" charset="0"/>
            </a:endParaRPr>
          </a:p>
          <a:p>
            <a:pPr algn="ctr">
              <a:buNone/>
            </a:pPr>
            <a:r>
              <a:rPr lang="en-GB" sz="2400" dirty="0">
                <a:latin typeface="Comic Sans MS" panose="030F0702030302020204" pitchFamily="66" charset="0"/>
              </a:rPr>
              <a:t>We then learn to </a:t>
            </a:r>
            <a:r>
              <a:rPr lang="en-GB" sz="2400" b="1" dirty="0">
                <a:latin typeface="Comic Sans MS" panose="030F0702030302020204" pitchFamily="66" charset="0"/>
              </a:rPr>
              <a:t>segment</a:t>
            </a:r>
            <a:r>
              <a:rPr lang="en-GB" sz="2400" dirty="0">
                <a:latin typeface="Comic Sans MS" panose="030F0702030302020204" pitchFamily="66" charset="0"/>
              </a:rPr>
              <a:t> the sounds in a word so that we can write it. </a:t>
            </a:r>
          </a:p>
          <a:p>
            <a:pPr marL="0" indent="0" algn="ctr">
              <a:buNone/>
            </a:pPr>
            <a:r>
              <a:rPr lang="en-GB" sz="2400" dirty="0">
                <a:latin typeface="Comic Sans MS"/>
              </a:rPr>
              <a:t>We use our </a:t>
            </a:r>
            <a:r>
              <a:rPr lang="en-GB" sz="2400" dirty="0" err="1">
                <a:latin typeface="Comic Sans MS"/>
              </a:rPr>
              <a:t>segementing</a:t>
            </a:r>
            <a:r>
              <a:rPr lang="en-GB" sz="2400" dirty="0">
                <a:latin typeface="Comic Sans MS"/>
              </a:rPr>
              <a:t> fingers to help us count the sounds in words. </a:t>
            </a:r>
            <a:endParaRPr lang="en-US" sz="2400" dirty="0">
              <a:latin typeface="Comic Sans MS"/>
            </a:endParaRPr>
          </a:p>
          <a:p>
            <a:pPr marL="0" indent="0" algn="ctr">
              <a:buNone/>
            </a:pPr>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Mat</a:t>
            </a:r>
          </a:p>
          <a:p>
            <a:pPr marL="0" indent="0" algn="ctr">
              <a:buNone/>
            </a:pPr>
            <a:r>
              <a:rPr lang="en-GB" sz="2400" dirty="0">
                <a:latin typeface="Comic Sans MS"/>
              </a:rPr>
              <a:t>Shed</a:t>
            </a:r>
            <a:endParaRPr lang="en-US" sz="2400" dirty="0">
              <a:latin typeface="Comic Sans MS"/>
            </a:endParaRPr>
          </a:p>
          <a:p>
            <a:pPr marL="0" indent="0" algn="ctr">
              <a:buNone/>
            </a:pPr>
            <a:r>
              <a:rPr lang="en-GB" sz="2400" dirty="0">
                <a:latin typeface="Comic Sans MS"/>
              </a:rPr>
              <a:t>Blow</a:t>
            </a:r>
            <a:endParaRPr lang="en-US" sz="2400" dirty="0">
              <a:latin typeface="Comic Sans MS"/>
            </a:endParaRPr>
          </a:p>
          <a:p>
            <a:pPr marL="0" indent="0" algn="ctr">
              <a:buNone/>
            </a:pPr>
            <a:r>
              <a:rPr lang="en-GB" sz="2400" dirty="0">
                <a:latin typeface="Comic Sans MS"/>
              </a:rPr>
              <a:t>Light </a:t>
            </a:r>
            <a:endParaRPr lang="en-US" sz="2400" dirty="0">
              <a:latin typeface="Comic Sans MS"/>
            </a:endParaRPr>
          </a:p>
          <a:p>
            <a:pPr algn="ctr">
              <a:buNone/>
            </a:pPr>
            <a:endParaRPr lang="en-GB" sz="2400" dirty="0">
              <a:latin typeface="Comic Sans MS" panose="030F0702030302020204" pitchFamily="66" charset="0"/>
            </a:endParaRPr>
          </a:p>
          <a:p>
            <a:pPr marL="0" indent="0" algn="ctr">
              <a:buNone/>
            </a:pPr>
            <a:endParaRPr lang="en-GB" sz="2000" i="1" dirty="0">
              <a:latin typeface="Comic Sans MS" panose="030F0702030302020204" pitchFamily="66" charset="0"/>
            </a:endParaRPr>
          </a:p>
          <a:p>
            <a:pPr marL="0" indent="0" algn="ctr">
              <a:buNone/>
            </a:pPr>
            <a:endParaRPr lang="en-GB" sz="2000" i="1" dirty="0">
              <a:latin typeface="Comic Sans MS" panose="030F0702030302020204" pitchFamily="66" charset="0"/>
            </a:endParaRPr>
          </a:p>
          <a:p>
            <a:pPr marL="0" indent="0" algn="ctr">
              <a:buNone/>
            </a:pPr>
            <a:endParaRPr lang="en-GB" sz="2000" dirty="0">
              <a:latin typeface="Comic Sans MS" panose="030F0702030302020204" pitchFamily="66" charset="0"/>
            </a:endParaRPr>
          </a:p>
          <a:p>
            <a:pPr marL="0" indent="0" algn="ctr">
              <a:buNone/>
            </a:pPr>
            <a:endParaRPr lang="en-GB" sz="2000" dirty="0">
              <a:latin typeface="Comic Sans MS" panose="030F0702030302020204" pitchFamily="66" charset="0"/>
            </a:endParaRPr>
          </a:p>
          <a:p>
            <a:pPr marL="0" indent="0" algn="ctr">
              <a:buNone/>
            </a:pPr>
            <a:r>
              <a:rPr lang="en-GB" sz="2400" b="1" i="1" dirty="0">
                <a:latin typeface="Comic Sans MS"/>
              </a:rPr>
              <a:t>Careful not to ‘schwa’! ... </a:t>
            </a:r>
            <a:r>
              <a:rPr lang="en-GB" sz="2400" b="1" i="1" dirty="0" err="1">
                <a:latin typeface="Comic Sans MS"/>
              </a:rPr>
              <a:t>cuh</a:t>
            </a:r>
            <a:r>
              <a:rPr lang="en-GB" sz="2400" b="1" i="1" dirty="0">
                <a:latin typeface="Comic Sans MS"/>
              </a:rPr>
              <a:t>-a-</a:t>
            </a:r>
            <a:r>
              <a:rPr lang="en-GB" sz="2400" b="1" i="1" dirty="0" err="1">
                <a:latin typeface="Comic Sans MS"/>
              </a:rPr>
              <a:t>tuh</a:t>
            </a:r>
            <a:endParaRPr lang="en-GB" sz="2400" dirty="0" err="1">
              <a:latin typeface="Comic Sans MS"/>
            </a:endParaRPr>
          </a:p>
          <a:p>
            <a:pPr marL="0" indent="0" algn="ctr">
              <a:buNone/>
            </a:pPr>
            <a:r>
              <a:rPr lang="en-GB" sz="2000" i="1" dirty="0">
                <a:latin typeface="Comic Sans MS"/>
              </a:rPr>
              <a:t>It takes children a long time to un-learn schwa-</a:t>
            </a:r>
            <a:r>
              <a:rPr lang="en-GB" sz="2000" i="1" dirty="0" err="1">
                <a:latin typeface="Comic Sans MS"/>
              </a:rPr>
              <a:t>ing</a:t>
            </a:r>
            <a:r>
              <a:rPr lang="en-GB" sz="2000" i="1" dirty="0">
                <a:latin typeface="Comic Sans MS"/>
              </a:rPr>
              <a:t>!</a:t>
            </a:r>
            <a:endParaRPr lang="en-US" sz="2000" dirty="0">
              <a:latin typeface="Comic Sans MS"/>
            </a:endParaRPr>
          </a:p>
          <a:p>
            <a:pPr marL="0" indent="0" algn="ctr">
              <a:buNone/>
            </a:pPr>
            <a:endParaRPr lang="en-GB" sz="2400" dirty="0">
              <a:latin typeface="Comic Sans MS" panose="030F0702030302020204" pitchFamily="66" charset="0"/>
            </a:endParaRPr>
          </a:p>
          <a:p>
            <a:pPr marL="0" indent="0" algn="ctr">
              <a:buNone/>
            </a:pPr>
            <a:endParaRPr lang="en-GB" sz="2400" dirty="0">
              <a:latin typeface="Comic Sans MS" panose="030F0702030302020204" pitchFamily="66" charset="0"/>
            </a:endParaRP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descr="A screenshot of a computer&#10;&#10;AI-generated content may be incorrect.">
            <a:extLst>
              <a:ext uri="{FF2B5EF4-FFF2-40B4-BE49-F238E27FC236}">
                <a16:creationId xmlns:a16="http://schemas.microsoft.com/office/drawing/2014/main" id="{493F0A11-7A58-56A6-D7BF-B0CDA521E9EE}"/>
              </a:ext>
            </a:extLst>
          </p:cNvPr>
          <p:cNvPicPr>
            <a:picLocks noChangeAspect="1"/>
          </p:cNvPicPr>
          <p:nvPr/>
        </p:nvPicPr>
        <p:blipFill rotWithShape="1">
          <a:blip r:embed="rId2"/>
          <a:srcRect l="74992" t="15684" r="16930" b="61352"/>
          <a:stretch/>
        </p:blipFill>
        <p:spPr>
          <a:xfrm rot="473008">
            <a:off x="6597378" y="3093311"/>
            <a:ext cx="1296144" cy="2072560"/>
          </a:xfrm>
          <a:prstGeom prst="rect">
            <a:avLst/>
          </a:prstGeom>
        </p:spPr>
      </p:pic>
    </p:spTree>
    <p:extLst>
      <p:ext uri="{BB962C8B-B14F-4D97-AF65-F5344CB8AC3E}">
        <p14:creationId xmlns:p14="http://schemas.microsoft.com/office/powerpoint/2010/main" val="2158195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59532" y="1714501"/>
            <a:ext cx="4107194" cy="4817982"/>
          </a:xfrm>
        </p:spPr>
        <p:txBody>
          <a:bodyPr vert="horz" lIns="68580" tIns="34290" rIns="68580" bIns="34290" rtlCol="0" anchor="t">
            <a:noAutofit/>
          </a:bodyPr>
          <a:lstStyle/>
          <a:p>
            <a:r>
              <a:rPr lang="en-US" sz="2000">
                <a:latin typeface="Comic Sans MS"/>
              </a:rPr>
              <a:t>These words have unusual spellings e.g. he, the, was.</a:t>
            </a:r>
            <a:endParaRPr lang="en-US" sz="2000">
              <a:latin typeface="Comic Sans MS"/>
              <a:ea typeface="Calibri"/>
              <a:cs typeface="Calibri"/>
            </a:endParaRPr>
          </a:p>
          <a:p>
            <a:endParaRPr lang="en-US" sz="2000">
              <a:solidFill>
                <a:schemeClr val="tx1"/>
              </a:solidFill>
              <a:latin typeface="Comic Sans MS"/>
              <a:ea typeface="Calibri"/>
              <a:cs typeface="Calibri"/>
            </a:endParaRPr>
          </a:p>
          <a:p>
            <a:r>
              <a:rPr lang="en-US" sz="2000">
                <a:latin typeface="Comic Sans MS"/>
              </a:rPr>
              <a:t>They are taught in a systematic way.</a:t>
            </a:r>
            <a:endParaRPr lang="en-US" sz="2000">
              <a:latin typeface="Comic Sans MS"/>
              <a:ea typeface="Calibri"/>
              <a:cs typeface="Calibri"/>
            </a:endParaRPr>
          </a:p>
          <a:p>
            <a:endParaRPr lang="en-US" sz="2000">
              <a:solidFill>
                <a:schemeClr val="tx1"/>
              </a:solidFill>
              <a:latin typeface="Comic Sans MS"/>
              <a:ea typeface="Calibri"/>
              <a:cs typeface="Calibri"/>
            </a:endParaRPr>
          </a:p>
          <a:p>
            <a:r>
              <a:rPr lang="en-US" sz="2000">
                <a:latin typeface="Comic Sans MS"/>
              </a:rPr>
              <a:t>Children are now learning to read the Phase 2 tricky words: is, I, the, put, pull, full, as, and, has, his, her, go, no, to, into, she, push, he, of, we, me, be.</a:t>
            </a:r>
            <a:endParaRPr lang="en-US" sz="2000">
              <a:latin typeface="Comic Sans MS"/>
              <a:ea typeface="Calibri"/>
              <a:cs typeface="Calibri"/>
            </a:endParaRPr>
          </a:p>
        </p:txBody>
      </p:sp>
      <p:sp>
        <p:nvSpPr>
          <p:cNvPr id="3" name="Title 2"/>
          <p:cNvSpPr>
            <a:spLocks noGrp="1"/>
          </p:cNvSpPr>
          <p:nvPr>
            <p:ph type="title"/>
          </p:nvPr>
        </p:nvSpPr>
        <p:spPr/>
        <p:txBody>
          <a:bodyPr lIns="68580" tIns="34290" rIns="68580" bIns="34290" anchor="b" anchorCtr="0"/>
          <a:lstStyle/>
          <a:p>
            <a:r>
              <a:rPr lang="en-US">
                <a:solidFill>
                  <a:schemeClr val="tx1"/>
                </a:solidFill>
              </a:rPr>
              <a:t>Tricky words</a:t>
            </a:r>
            <a:endParaRPr lang="en-GB">
              <a:solidFill>
                <a:schemeClr val="tx1"/>
              </a:solidFill>
              <a:ea typeface="Calibri"/>
              <a:cs typeface="Calibri"/>
            </a:endParaRPr>
          </a:p>
        </p:txBody>
      </p:sp>
      <p:pic>
        <p:nvPicPr>
          <p:cNvPr id="6" name="Picture 5" descr="A person holding a piece of paper&#10;&#10;Description automatically generated">
            <a:extLst>
              <a:ext uri="{FF2B5EF4-FFF2-40B4-BE49-F238E27FC236}">
                <a16:creationId xmlns:a16="http://schemas.microsoft.com/office/drawing/2014/main" id="{176920EE-42B5-CBC7-1B8E-CDD75BAA7B85}"/>
              </a:ext>
            </a:extLst>
          </p:cNvPr>
          <p:cNvPicPr>
            <a:picLocks noChangeAspect="1"/>
          </p:cNvPicPr>
          <p:nvPr/>
        </p:nvPicPr>
        <p:blipFill>
          <a:blip r:embed="rId3"/>
          <a:stretch>
            <a:fillRect/>
          </a:stretch>
        </p:blipFill>
        <p:spPr>
          <a:xfrm>
            <a:off x="4572000" y="2345436"/>
            <a:ext cx="4109885" cy="2537341"/>
          </a:xfrm>
          <a:prstGeom prst="roundRect">
            <a:avLst/>
          </a:prstGeom>
        </p:spPr>
      </p:pic>
    </p:spTree>
    <p:extLst>
      <p:ext uri="{BB962C8B-B14F-4D97-AF65-F5344CB8AC3E}">
        <p14:creationId xmlns:p14="http://schemas.microsoft.com/office/powerpoint/2010/main" val="3529452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359532" y="1704260"/>
            <a:ext cx="4212468" cy="3132348"/>
          </a:xfrm>
        </p:spPr>
        <p:txBody>
          <a:bodyPr vert="horz" lIns="68580" tIns="34290" rIns="68580" bIns="34290" rtlCol="0" anchor="t">
            <a:noAutofit/>
          </a:bodyPr>
          <a:lstStyle/>
          <a:p>
            <a:pPr marL="0" indent="0">
              <a:buNone/>
            </a:pPr>
            <a:r>
              <a:rPr lang="en-GB" sz="2400">
                <a:solidFill>
                  <a:schemeClr val="tx1"/>
                </a:solidFill>
                <a:latin typeface="Comic Sans MS"/>
              </a:rPr>
              <a:t>Reading practice sessions are: </a:t>
            </a:r>
            <a:endParaRPr lang="en-GB" sz="2400">
              <a:solidFill>
                <a:schemeClr val="tx1"/>
              </a:solidFill>
              <a:latin typeface="Comic Sans MS"/>
              <a:ea typeface="Calibri"/>
              <a:cs typeface="Calibri"/>
            </a:endParaRPr>
          </a:p>
          <a:p>
            <a:r>
              <a:rPr lang="en-GB" sz="2400">
                <a:solidFill>
                  <a:schemeClr val="tx1"/>
                </a:solidFill>
                <a:latin typeface="Comic Sans MS"/>
              </a:rPr>
              <a:t>timetabled three times a week </a:t>
            </a:r>
            <a:endParaRPr lang="en-GB" sz="2400">
              <a:solidFill>
                <a:schemeClr val="tx1"/>
              </a:solidFill>
              <a:latin typeface="Comic Sans MS"/>
              <a:ea typeface="Calibri"/>
              <a:cs typeface="Calibri"/>
            </a:endParaRPr>
          </a:p>
          <a:p>
            <a:r>
              <a:rPr lang="en-GB" sz="2400">
                <a:solidFill>
                  <a:schemeClr val="tx1"/>
                </a:solidFill>
                <a:latin typeface="Comic Sans MS"/>
              </a:rPr>
              <a:t>taught by a trained teacher/teaching</a:t>
            </a:r>
            <a:r>
              <a:rPr lang="en-GB">
                <a:solidFill>
                  <a:schemeClr val="tx1"/>
                </a:solidFill>
                <a:latin typeface="Comic Sans MS"/>
              </a:rPr>
              <a:t> </a:t>
            </a:r>
            <a:r>
              <a:rPr lang="en-GB" sz="2400">
                <a:solidFill>
                  <a:schemeClr val="tx1"/>
                </a:solidFill>
                <a:latin typeface="Comic Sans MS"/>
              </a:rPr>
              <a:t>assistant</a:t>
            </a:r>
            <a:endParaRPr lang="en-GB" sz="2400">
              <a:solidFill>
                <a:schemeClr val="tx1"/>
              </a:solidFill>
              <a:latin typeface="Comic Sans MS"/>
              <a:ea typeface="Calibri"/>
              <a:cs typeface="Calibri"/>
            </a:endParaRPr>
          </a:p>
          <a:p>
            <a:r>
              <a:rPr lang="en-GB" sz="2400">
                <a:solidFill>
                  <a:schemeClr val="tx1"/>
                </a:solidFill>
                <a:latin typeface="Comic Sans MS"/>
              </a:rPr>
              <a:t>taught in small groups</a:t>
            </a:r>
            <a:endParaRPr lang="en-GB" sz="2400">
              <a:solidFill>
                <a:schemeClr val="tx1"/>
              </a:solidFill>
              <a:latin typeface="Comic Sans MS"/>
              <a:ea typeface="Calibri"/>
              <a:cs typeface="Calibri"/>
            </a:endParaRPr>
          </a:p>
          <a:p>
            <a:r>
              <a:rPr lang="en-US" sz="2400">
                <a:solidFill>
                  <a:schemeClr val="tx1"/>
                </a:solidFill>
                <a:latin typeface="Comic Sans MS"/>
              </a:rPr>
              <a:t>children in Reception will bring a book home by week 4 of the first half-term.</a:t>
            </a:r>
            <a:endParaRPr lang="en-US" sz="2400">
              <a:solidFill>
                <a:schemeClr val="tx1"/>
              </a:solidFill>
              <a:latin typeface="Comic Sans MS"/>
              <a:ea typeface="Calibri"/>
              <a:cs typeface="Calibri"/>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lIns="68580" tIns="34290" rIns="68580" bIns="34290" anchor="b" anchorCtr="0"/>
          <a:lstStyle/>
          <a:p>
            <a:r>
              <a:rPr lang="en-US">
                <a:solidFill>
                  <a:schemeClr val="tx1"/>
                </a:solidFill>
                <a:latin typeface="Comic Sans MS"/>
              </a:rPr>
              <a:t>How do we </a:t>
            </a:r>
            <a:r>
              <a:rPr lang="en-US" err="1">
                <a:solidFill>
                  <a:schemeClr val="tx1"/>
                </a:solidFill>
                <a:latin typeface="Comic Sans MS"/>
              </a:rPr>
              <a:t>practise</a:t>
            </a:r>
            <a:r>
              <a:rPr lang="en-US">
                <a:solidFill>
                  <a:schemeClr val="tx1"/>
                </a:solidFill>
                <a:latin typeface="Comic Sans MS"/>
              </a:rPr>
              <a:t> reading in books?</a:t>
            </a:r>
            <a:endParaRPr lang="en-US">
              <a:solidFill>
                <a:schemeClr val="tx1"/>
              </a:solidFill>
              <a:latin typeface="Comic Sans MS"/>
              <a:ea typeface="Calibri"/>
              <a:cs typeface="Calibri"/>
            </a:endParaRP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4842030" y="2145660"/>
            <a:ext cx="1801878" cy="1715388"/>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4842030" y="3981864"/>
            <a:ext cx="1801878" cy="1715388"/>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6800216" y="2774431"/>
            <a:ext cx="1878104" cy="2313824"/>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DB1782E-03AC-4E55-775E-33F53B8571AB}"/>
              </a:ext>
            </a:extLst>
          </p:cNvPr>
          <p:cNvSpPr>
            <a:spLocks noGrp="1"/>
          </p:cNvSpPr>
          <p:nvPr>
            <p:ph type="body" sz="quarter" idx="10"/>
          </p:nvPr>
        </p:nvSpPr>
        <p:spPr>
          <a:xfrm>
            <a:off x="359532" y="1780009"/>
            <a:ext cx="4636841" cy="3294366"/>
          </a:xfrm>
        </p:spPr>
        <p:txBody>
          <a:bodyPr vert="horz" lIns="68580" tIns="34290" rIns="68580" bIns="34290" rtlCol="0" anchor="t">
            <a:noAutofit/>
          </a:bodyPr>
          <a:lstStyle/>
          <a:p>
            <a:pPr marL="0" indent="0">
              <a:lnSpc>
                <a:spcPct val="100000"/>
              </a:lnSpc>
              <a:buNone/>
            </a:pPr>
            <a:r>
              <a:rPr lang="en-US" sz="2400">
                <a:solidFill>
                  <a:schemeClr val="tx1"/>
                </a:solidFill>
                <a:ea typeface="+mn-lt"/>
                <a:cs typeface="+mn-lt"/>
              </a:rPr>
              <a:t>Wordless books are invaluable as they teach reading </a:t>
            </a:r>
            <a:r>
              <a:rPr lang="en-US" sz="2400" err="1">
                <a:solidFill>
                  <a:schemeClr val="tx1"/>
                </a:solidFill>
                <a:ea typeface="+mn-lt"/>
                <a:cs typeface="+mn-lt"/>
              </a:rPr>
              <a:t>behaviours</a:t>
            </a:r>
            <a:r>
              <a:rPr lang="en-US" sz="2400">
                <a:solidFill>
                  <a:schemeClr val="tx1"/>
                </a:solidFill>
                <a:ea typeface="+mn-lt"/>
                <a:cs typeface="+mn-lt"/>
              </a:rPr>
              <a:t> and early reading skills to children who are not blending – yet!</a:t>
            </a:r>
            <a:endParaRPr lang="en-US" sz="2400">
              <a:solidFill>
                <a:schemeClr val="tx1"/>
              </a:solidFill>
              <a:latin typeface="Calibri"/>
              <a:ea typeface="Calibri"/>
              <a:cs typeface="Calibri"/>
            </a:endParaRPr>
          </a:p>
          <a:p>
            <a:pPr marL="257175" indent="-257175">
              <a:lnSpc>
                <a:spcPct val="100000"/>
              </a:lnSpc>
            </a:pPr>
            <a:r>
              <a:rPr lang="en-US" sz="2400">
                <a:solidFill>
                  <a:schemeClr val="tx1"/>
                </a:solidFill>
                <a:latin typeface="Calibri"/>
                <a:cs typeface="Calibri"/>
              </a:rPr>
              <a:t>Talk about the pictures.</a:t>
            </a:r>
            <a:endParaRPr lang="en-US" sz="2400">
              <a:solidFill>
                <a:schemeClr val="tx1"/>
              </a:solidFill>
              <a:latin typeface="Calibri"/>
              <a:ea typeface="Calibri"/>
              <a:cs typeface="Calibri"/>
            </a:endParaRPr>
          </a:p>
          <a:p>
            <a:pPr marL="257175" indent="-257175">
              <a:lnSpc>
                <a:spcPct val="100000"/>
              </a:lnSpc>
            </a:pPr>
            <a:r>
              <a:rPr lang="en-US" sz="2400">
                <a:solidFill>
                  <a:schemeClr val="tx1"/>
                </a:solidFill>
                <a:latin typeface="Calibri"/>
                <a:cs typeface="Calibri"/>
              </a:rPr>
              <a:t>Point to the images in the circles and find them on the page.</a:t>
            </a:r>
            <a:endParaRPr lang="en-US" sz="2400">
              <a:solidFill>
                <a:schemeClr val="tx1"/>
              </a:solidFill>
              <a:latin typeface="Calibri"/>
              <a:ea typeface="Calibri"/>
              <a:cs typeface="Calibri"/>
            </a:endParaRPr>
          </a:p>
          <a:p>
            <a:pPr marL="257175" indent="-257175">
              <a:lnSpc>
                <a:spcPct val="100000"/>
              </a:lnSpc>
            </a:pPr>
            <a:r>
              <a:rPr lang="en-US" sz="2400">
                <a:solidFill>
                  <a:schemeClr val="tx1"/>
                </a:solidFill>
                <a:latin typeface="Calibri"/>
                <a:cs typeface="Calibri"/>
              </a:rPr>
              <a:t>Encourage your child to make links from the book to their experiences.</a:t>
            </a:r>
            <a:endParaRPr lang="en-US" sz="2400">
              <a:solidFill>
                <a:schemeClr val="tx1"/>
              </a:solidFill>
              <a:latin typeface="Calibri"/>
              <a:ea typeface="Calibri"/>
              <a:cs typeface="Calibri"/>
            </a:endParaRPr>
          </a:p>
        </p:txBody>
      </p:sp>
      <p:sp>
        <p:nvSpPr>
          <p:cNvPr id="3" name="Title 2">
            <a:extLst>
              <a:ext uri="{FF2B5EF4-FFF2-40B4-BE49-F238E27FC236}">
                <a16:creationId xmlns:a16="http://schemas.microsoft.com/office/drawing/2014/main" id="{3CCC3174-A965-58E1-2875-FDECF04DA543}"/>
              </a:ext>
            </a:extLst>
          </p:cNvPr>
          <p:cNvSpPr>
            <a:spLocks noGrp="1"/>
          </p:cNvSpPr>
          <p:nvPr>
            <p:ph type="title"/>
          </p:nvPr>
        </p:nvSpPr>
        <p:spPr/>
        <p:txBody>
          <a:bodyPr lIns="68580" tIns="34290" rIns="68580" bIns="34290" anchor="b" anchorCtr="0"/>
          <a:lstStyle/>
          <a:p>
            <a:r>
              <a:rPr lang="en-US">
                <a:solidFill>
                  <a:schemeClr val="tx1"/>
                </a:solidFill>
                <a:latin typeface="Comic Sans MS"/>
                <a:ea typeface="+mj-lt"/>
                <a:cs typeface="+mj-lt"/>
              </a:rPr>
              <a:t>Reading a wordless books</a:t>
            </a:r>
            <a:endParaRPr lang="en-US">
              <a:solidFill>
                <a:schemeClr val="tx1"/>
              </a:solidFill>
              <a:latin typeface="Comic Sans MS"/>
              <a:ea typeface="Calibri"/>
              <a:cs typeface="Calibri"/>
            </a:endParaRPr>
          </a:p>
        </p:txBody>
      </p:sp>
      <p:pic>
        <p:nvPicPr>
          <p:cNvPr id="5" name="Picture 4" descr="A child looking at a book&#10;&#10;Description automatically generated">
            <a:extLst>
              <a:ext uri="{FF2B5EF4-FFF2-40B4-BE49-F238E27FC236}">
                <a16:creationId xmlns:a16="http://schemas.microsoft.com/office/drawing/2014/main" id="{7FE0DF3C-05D3-D6E4-88C6-A7C657A02E73}"/>
              </a:ext>
            </a:extLst>
          </p:cNvPr>
          <p:cNvPicPr>
            <a:picLocks noChangeAspect="1"/>
          </p:cNvPicPr>
          <p:nvPr/>
        </p:nvPicPr>
        <p:blipFill>
          <a:blip r:embed="rId3"/>
          <a:stretch>
            <a:fillRect/>
          </a:stretch>
        </p:blipFill>
        <p:spPr>
          <a:xfrm>
            <a:off x="4996373" y="2566445"/>
            <a:ext cx="3615242" cy="2314898"/>
          </a:xfrm>
          <a:prstGeom prst="roundRect">
            <a:avLst/>
          </a:prstGeom>
        </p:spPr>
      </p:pic>
    </p:spTree>
    <p:extLst>
      <p:ext uri="{BB962C8B-B14F-4D97-AF65-F5344CB8AC3E}">
        <p14:creationId xmlns:p14="http://schemas.microsoft.com/office/powerpoint/2010/main" val="2236848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396" y="237549"/>
            <a:ext cx="8229600" cy="1143000"/>
          </a:xfrm>
        </p:spPr>
        <p:txBody>
          <a:bodyPr/>
          <a:lstStyle/>
          <a:p>
            <a:r>
              <a:rPr lang="en-GB" dirty="0">
                <a:latin typeface="Comic Sans MS" panose="030F0702030302020204" pitchFamily="66" charset="0"/>
              </a:rPr>
              <a:t>Your child’s Reading Folder</a:t>
            </a: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Content Placeholder 2"/>
          <p:cNvSpPr>
            <a:spLocks noGrp="1"/>
          </p:cNvSpPr>
          <p:nvPr>
            <p:ph idx="1"/>
          </p:nvPr>
        </p:nvSpPr>
        <p:spPr>
          <a:xfrm>
            <a:off x="155575" y="1484784"/>
            <a:ext cx="8704155" cy="5112568"/>
          </a:xfrm>
        </p:spPr>
        <p:txBody>
          <a:bodyPr vert="horz" lIns="91440" tIns="45720" rIns="91440" bIns="45720" rtlCol="0" anchor="t">
            <a:normAutofit/>
          </a:bodyPr>
          <a:lstStyle/>
          <a:p>
            <a:pPr marL="0" indent="0">
              <a:buNone/>
            </a:pPr>
            <a:r>
              <a:rPr lang="en-GB" sz="2400" dirty="0">
                <a:latin typeface="Comic Sans MS" panose="030F0702030302020204" pitchFamily="66" charset="0"/>
              </a:rPr>
              <a:t>Each child will receive a Reading Folder. </a:t>
            </a:r>
          </a:p>
          <a:p>
            <a:pPr marL="0" indent="0">
              <a:buNone/>
            </a:pPr>
            <a:r>
              <a:rPr lang="en-GB" sz="2400" b="1" dirty="0">
                <a:latin typeface="Comic Sans MS" panose="030F0702030302020204" pitchFamily="66" charset="0"/>
              </a:rPr>
              <a:t>Please keep this inside your child’s book bag.  </a:t>
            </a:r>
          </a:p>
          <a:p>
            <a:pPr marL="0" indent="0">
              <a:buNone/>
            </a:pPr>
            <a:endParaRPr lang="en-GB" sz="2400" b="1" dirty="0">
              <a:latin typeface="Comic Sans MS" panose="030F0702030302020204" pitchFamily="66" charset="0"/>
            </a:endParaRPr>
          </a:p>
          <a:p>
            <a:pPr marL="0" indent="0">
              <a:buNone/>
            </a:pPr>
            <a:r>
              <a:rPr lang="en-GB" sz="2400" dirty="0">
                <a:latin typeface="Comic Sans MS" panose="030F0702030302020204" pitchFamily="66" charset="0"/>
              </a:rPr>
              <a:t>Inside you will find their reading record and  </a:t>
            </a:r>
          </a:p>
          <a:p>
            <a:pPr marL="0" indent="0">
              <a:buNone/>
            </a:pPr>
            <a:r>
              <a:rPr lang="en-GB" sz="2400" dirty="0">
                <a:latin typeface="Comic Sans MS"/>
              </a:rPr>
              <a:t>their reading book along with their library book</a:t>
            </a:r>
            <a:endParaRPr lang="en-GB" dirty="0">
              <a:latin typeface="Calibri"/>
              <a:ea typeface="Calibri"/>
              <a:cs typeface="Calibri"/>
            </a:endParaRPr>
          </a:p>
          <a:p>
            <a:pPr marL="0" indent="0">
              <a:buNone/>
            </a:pPr>
            <a:r>
              <a:rPr lang="en-GB" sz="2400" dirty="0">
                <a:latin typeface="Comic Sans MS"/>
              </a:rPr>
              <a:t>for sharing.</a:t>
            </a:r>
            <a:endParaRPr lang="en-GB" dirty="0">
              <a:ea typeface="Calibri"/>
              <a:cs typeface="Calibri"/>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They will have their books changed </a:t>
            </a:r>
            <a:r>
              <a:rPr lang="en-GB" sz="2400" b="1" dirty="0">
                <a:latin typeface="Comic Sans MS" panose="030F0702030302020204" pitchFamily="66" charset="0"/>
              </a:rPr>
              <a:t>once a week. </a:t>
            </a:r>
            <a:r>
              <a:rPr lang="en-GB" sz="2400" dirty="0">
                <a:latin typeface="Comic Sans MS" panose="030F0702030302020204" pitchFamily="66" charset="0"/>
              </a:rPr>
              <a:t>Please complete the reading record so we know that they have read at home with you. Any adult reading with them at school will mark the record with </a:t>
            </a:r>
            <a:r>
              <a:rPr lang="en-GB" sz="2400" b="1" dirty="0">
                <a:latin typeface="Comic Sans MS" panose="030F0702030302020204" pitchFamily="66" charset="0"/>
              </a:rPr>
              <a:t>S </a:t>
            </a:r>
            <a:r>
              <a:rPr lang="en-GB" sz="2400" dirty="0">
                <a:latin typeface="Comic Sans MS" panose="030F0702030302020204" pitchFamily="66" charset="0"/>
              </a:rPr>
              <a:t>to show that they have been read with at school. </a:t>
            </a:r>
          </a:p>
          <a:p>
            <a:pPr marL="0" indent="0">
              <a:buNone/>
            </a:pPr>
            <a:endParaRPr lang="en-GB" sz="2400" dirty="0">
              <a:latin typeface="Comic Sans MS" panose="030F0702030302020204" pitchFamily="66" charset="0"/>
            </a:endParaRPr>
          </a:p>
          <a:p>
            <a:pPr marL="0" indent="0">
              <a:buNone/>
            </a:pPr>
            <a:endParaRPr lang="en-GB" sz="2800"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17" name="AutoShape 2" descr="data:image/jpeg;base64,/9j/4AAQSkZJRgABAQAAAQABAAD/2wCEAAkGBhQSERUUExMVFRUVGBsXFxUYGBccGBYYFxgXFRgYGBcYHCYeGBwjGRgaHy8gJCcpLCwsFx4xNTAqNSYrLCkBCQoKDgwOGg8PGiwkHyQvLy8sLCwpLCwsLCwsLCwsLCwsKSwsLCwsLCwsLCwsLCwsLCwsKSwsLCwsLCwsLCwsLP/AABEIAMIBAwMBIgACEQEDEQH/xAAbAAACAgMBAAAAAAAAAAAAAAAEBQMGAAECB//EAEYQAAECAwUEBwUFBgUDBQAAAAECEQADIQQFEjFBBlFhcRMiMoGRobEjQsHR8AdSYnLhFCSSwtLxM0OCorIVFjRTY3PT4v/EABoBAAMBAQEBAAAAAAAAAAAAAAIDBAEABQb/xAAzEQACAgEDAgMHAQgDAAAAAAAAAQIRAxIhMQRRIjJBE2FxgZGhsQUUIzPB0eHw8RVCUv/aAAwDAQACEQMRAD8AuiURIER2lEdhMQ0UkYRCG4ke0n/mHquLHhhFcSfaz/zD1XHUcUXbixrmWzChBWRLSSAHYOr5xWZtiUkkKSpJGYIII7jF+vGapN5zAlKlEyUjqs4rnUjfEci0qTapxUiYHTLA6hUQxVnhfV/OLlmnBUle18+/sTaU/qUeRapiOxNWnkoj0MEov2elITjcBmCkpORBFWfTfFpk22Qemx9GSZiz7RIfsgDtCmUA22ySDZ5eFKMRMpJUlVaticAs+emsa8sW6lD7HKLS2f3N3Jfc6esgpljCkl3Ul3KRxbwiW8F4pZKpaXM0AKdCq9IE0JZQy3QTJueXKm+yK0Okk5LfrgChGWucArkky5LrSR+0JYYTiPtlDN23mJIuEsicKS2736/Ic3JRpjazBLF0AtioQk+/XtN2m8zA024ZBZ5YDJqRjST2akij0V4wZKFVjOq+7rGtdz+cSTHdXVOVKHOuZfLLSPOeSUMklFtbvh+8bpTirRXbTspL91agWrUKD17wHHmIXTdlVe6tJ5gp9HEWm2TOsX4d4d6uNHfviBC6H/8AL1z17/hFEeszr/t9aAeGD9CXZW51ITMTOCVHqtUEN1hnzEEW+70BYwhtfWlYZ3eXUvLJOT75m+AL3mATkg6p+JjXkeTxP1DjHTsiGzSiJgY9VjTjTTLyhhhr3H0MCST7Qcj6j5wcgVPI+kLrcamLlLrvrqP0q0aCgcwmtKpT8+UcrKEqAKmKjSg+XrGulb3SRwLfGPI24PS0NhcicDQDww/1Q7sNwianrkNucE/pCazhCnYn+JVPOHFiuclOJMw0zap8xCtO+3JzVIDvu7lSggFeNNQknMZdUnXhrCvDD6+5ZEpDqUo4s1AD3TkRnlCUJj1Omdw3Is3mI8MZhiRoAVfsgf5g8FfKKKFBWGMwwEraCT94/wAJiKZtNJH3/wCH9YELSxnhjMMJ/wDuuWckqOunPfHH/dadJatRUjQOdOEY0zVFvgdYI5KIRztqyA/RjQ9o6tw4iG912ozZYWQA70HCMp1ZrTXJ30cZE+CNQJhfUpjoJjoJjbR6VEdnDQiuMe2tH5h/yXFgIhFco/eLRzH/ACXGNHJlK2pvQSLxWopKgZSUsCxrXWA7JtfLTMWopmJCggBmPZBzYjfHP2ij99VR+oj0MVnuMeiumhkgnJcquSV5HF7Mttz7SyU9KVLKccxS6pJcEBtDA15XhIVZMKTLK2RkkYwXBVVnitAj6EYSIL9kipalfo/oZ7R1WxKietNUzFg8FGC7nti1WizyyslPSpOE7wp8/GF2FPCGmy1lCrTKViSCmYhknNT4nw8mrzhsoqrf4MT7fkuCkddY4nTeaPXj6R0o1IfUUch2KSXdOkBXreyJNoWlWIUdwAQcQS+vDOAF7Qg2lBE5QldXHQgUJzS3IR4L6PLPI3W27v8A0V+2iopWOZk0lRzz/BoGeqt3pG5CN6XoD2VO3cM4rd4bQr6ZZlrSUYuq6E5Z6h86xxI2kmaiUeOEvTWhzg/+Ny1tX+fIz9oiXuwn2q6AdRGQI96bvAgC9LOF2hi9EPQtqR8Yi2UvQzpkxwlLJDBL/eObk74JtZ/eT/8AH/NGPE8fhlyhsZqW6IZF3hC8WImhDFtSDoBuhhJFVflMDKMF3eMSiN9PGMjHxBN0hJ/0xaphWWYGgevBhDKyy8LihcMQde6JJqVJcN1g4be24GFVptEwVSsZkNhAUGc1SXOQ0JhE+kxxqe/1/sP6fPn6nw3FfG/7hs1KUnE2GjMMi2Q5/OC7ptyqnEUAihzf63/RRSJsxSgWx6sQ/HSsObIC4JBS1SDRv76RvssM1stws66jDSlJP3p/atgi8bfjQEmYpfWeqGFAoODrnC+J7VOJLYiQ7txYxE0IwJJOK9GBPJrd0cLyMUWxWFK1LxA0+NfgIvc3snkYpN39TpVFmZ6cMRh8m1F0YuGGqu1CaM+YrwPnlC6+Z0uSElUvHiU2bd8GybzM1KlAKcDI5ks4y+qwptVmmzMBUhSmU7b+q2T060KhH954tl8TpSlXITd9rlKSVKQiWEqw1I3PmW+hB1m6JRPR4CRnhYs/Le0Vu22BcuQ01JSVTQas7YDWG2x+FP7QoU6gYBnBLhLcawyeBNNpgqUuAi8bEQghSgokirJowy4/pFjuFHsEd/qYr9rkNZkJWcZSouVkk1BaoGjxZbp6tnQfwv5kwLVOh1VHgKaMhMiTMmALM6YjGAoJSzJBqB2dzd8ZDPZC7R6wBGRuMi0jNNCK5x+82j695UPoRXX/AOVP+vejDUee/accFsBwkhUtOQ3FQiqonOMiOYj3W8bukTFDpUJUoijpCqDiRSFk3ZCxH/JT3Aj0Ii3H1EYpKQiWNt7HjUw0eMk21GQqeUesnYiwqqEGu5S+f3t0RTPs+sR++P8AUfi8NfVY2CsUzywLGohnsayrfJYhgVHPdLUYvC/s3sn35o70/wBMbu3Yez2ecibKWsqS9DhYgpKTkkHWOl1EGqicscuWVnbhLWrmhPqofCELneMosW3if3lP5B/yXFfEokHqvThFGLyoTPk4JLaRuUOUYUaN5iOgOGsNAL3sxY5ctScBdS5Tq6wLEGWchlVRie1qAtJc5Sh/yhdsvYUy1oWFEqmSy46rBwFaF9BnC695ylz14mZJw03CoEeDmacm07PZ6PA8irgeotaFkhKgSM2g+7TVTB9w350EUSYspHVfEaBnyz+EPtnLzm9MlK14gpVX0o9N0BFeofUY1jlpTG9ommYshwFHq4T97i2W7dWBrVOmIIdBoVAIIxAABkkFjv31aLBabuQvtAE6KBZX8QrAi9nyWwzFBssQCgPMRiiqqxuJLFvGn8f6rf8AAimTp6mxEgZeWbd0HWQEJCSXqTwcw1F1TGbHLPEy/mYKk3UTmoN+FAHmSYnnGSXg57sPLOWXbZLsl/jEk8ANvJpHEML5sKUS3lpAUVoGJVSxWkGvLdvhKq1KQSZmAJcBLE4iS5YgwrFh9lGrv1EOFbInn9hXI+kVC7uuFJz4Eg5uGbuy4xdLtQLQSgGgBKjR24cYjl7OTZZ6lhszEu/TzcWdCrQlt0MeNzWxinSaK9IkBDUGRyArhBGQzqG7o5m2PGtKyQMCgWCSMQBfd9GLIi7JoXWxySWfD06uqDSm+r5wbJsMyr2SUmuk5VeNILQ0n7/cC2n/ALPN70tfTzAhKXSAXBAJdL9blXLhBlzW1CJmBEsEqIBIQMIFWJqMhFxOzQdxYpYO9M9Q9I1I2dwLBFjSHd1ftCi3NJFXeDcaWmjlT3KtfU4hEtTEJVUEA1cA1rSLDdsv2CB+EQ4XYCzGzJI3dKWbdlEEqQUywE2bEQSKTRUgl8xSvGAePe0Fr2K0mw2qX1JZkqQmiSsKxYdAWpQU7oyLZLkggEyJqTqApBA79YyC1S7A2i3RhjcaislNGEd3f+XP5fEQ8hHYR++zvy/FECzUMbah2q3j8ICSnI4nAJ31ajdxg+1p3boVC7yCAkkChJdTmocZ6tnxjAkgZFjCQB0pNfxcQ1DRsn/SJJlnU3+I2rkkb+PGJ1WSiXqxd21cl/ONzJZ35M1DwO/fGUacy3apfOve0aKK90bRLbl+pPxhbtNY+ks5Tk6k1/1COuMd29jqctlyRXrshLtC8a8TsBQtQPoRxgMfZtJ+9M8R/TFb/Y0pWsHql2ZLMNeriS4ieYrhvr1Xq+5PGGLqpUnCWxz6OSdSjuPFfZtKGSpniP6YHmbAyxqs94/phKLKZjsSCA/aYMBwEelN1RyHpBftc+FLf1Al02nzRoq9muCTZHmpxOEkEkuGzNG4RVMKlqoaqVXmqPRLzs4WgpORzjzu/wCSOlVLl0CWCqntc+/yMKlJz8UnZZgyxwxaS3DJl29GkFTkk1NWpuHxhrctjSXIzAcGr57xFKkSJyBQqwFwcylx6Pvi9bLuoFQ7JAAG40JjHJegieqT1SGaJJ+8r+JXzglEn8Sv4lfOOgmO0iAcmAkczFEJod2p3gQjt1onA9WY3f8ANMPp1EmEdsQ6dO8OIU5NSGJWhbefTTZWEzFBiCwIDsaOyQ9WPdAirN95SlPm7V7mb+8NLSaFuGUL1lwOD+bfKBcmw03HgZ7CSf3yYhyUmQTVixExABy5x6CZfGKfsBZ+vOmfhQj/AHLUfhFwJh0eBb3ZyZfGOejjt45xQVsyjno40ZUdvAF830izSlTZnZFABmonJI4/IxybNoKMmOeg5CBLm2gk2lLyludUGi080/EU4wJarHaRMKpcxI6QseqSEJAJS6SoPkATn1jplqB+A2EtOrvwjI6lpYB6nUxkAFQfGRp4x4oEmyIRWUtbpnFH/wBcPFKeEUv/AM9XGX8EfKBZyItrbauWElCil3yipTb6nf8Aqr/iMWnbQezTzPwijLHGFTPf/TYRlibaXP8AQcbP3nMNoSlS1KCwoFyT7pVRzm4i0z5JJ7ShwHdFHuAtapX5j5pUPjF9Uj6pGx4Jev8ABm27A6UAEkEvrlrXfAtpVLMlSlAlLB2Ll8YZsGZxMzGDjL+niC0WAqkrQksSCxO8EKcs2ojpRUk0yDVJbop6igqITKSCFEFKsb1FHBVmGPCOSAw6iQ4+6cq1BxF/rfAFqkTEkqWQkqqSVIqQ+48YCm25s53+8fCIYYIzVwla+pf7XLHaU19X/QcpmJQpAUhDqcVYaCimBZidNTF5RavYpUdUJLcwDnHldmUmYrClbln7RyGdTQRdVXxglSkLqrA9GwsCQK8gIpxYYQlpXmrf69rJpLLm8Sd/f+QytV4hMpa1UCA548PrfHna0KUpZfNacXB8Sj5qEcX7fc2f7JTIlhT4U6tliOsRWa8goqTkVKDHi/6Q+UHERCSb+BYZaVBkpSChs38ucO/s2sHTSprnC01VBVn0z4RT7Zb1JQ2SjQZNzi7fY8n2dpP40D/YT8YXCI/PJUkhwuTLClJM1iksXQfgTEBQnFS0y8O4hYPpA16KaevipRPKpr3074DkEBYqAwxNQ5Al21FD5QltuVEPt5ReyHU2zJIIE6U+5yPUb4TWu65hf/DUBkRMQR4Ej0g4qKuuD2idKvz+WpIgVUpawUhTAZhzR9wFHp9O0MSTe4yGSTdJWCWO70rQ02dLQdAkKX3UYPBA2XsyjW0rJFGEs555QrNiQQcSy4KgAlQS7EhnqQCxqkd0NbvlyZM5SZWIApGFTuSQKhqFLP5QzRFRsOTkn4tiw7O3bKlJWmWtS3IUSpLb0hqDcYPJgXZ0khTu4YeazrzggmpjI1SaMTs0VQBPvqXLJClOoFsIYqJLZJBeDlxRruthVaVsARMmOpTORLCi/cQwhWZuMbQE56Wl3Lkq8kAAkkOwHVJNfyvHFukSpyCheFaTmD+sCyVIFCwDAUAABxE0AADAMDwjjFTiWAyar8eETe2yxaqn9inRZVry2Hmy1BdjWXBoMTKR+Veo4Hzi8yrMvokpWt1MAtYDFRbrEM2F4XLUznMBm4u7eQB7+EbXOI1PjFCyZsmzh90LaUPUKmzsJbdz3cYyA5x6x108KRkUqGxmssU20y09qYgc1JHqYCnbQ2VOdolfxg+jx5DYrIJiqkhJdnYHzi1WG5LCEJMxbq1BmHedEmDTT9RNMtE3bWxp/wA5+SVn+WALvvmXOtgmS3KFAochq4RodHYd8Q2e7bvZwlB5hR/5R3arbZ5cmYJGGXMKVBC0oAwqah8Wjnp7mqw3bJHsX3GKApEWe8NqkWizoDEFSQVE0ZWFiMPPjFeKU7/KEz3Pa/T80McGputzq4x+8ydPaDzpF3vy9UWWXiXiVkyUgE1pqQBFKs0vCtK0uSkhQpqC4gm9Z1qtCSlUta0qDM2ENzYesdGybr8sMs04P0Jpv2jIABEiYQSzlaEh3Iq2IioMC237RJiArDIlAsc5qlHUHJAik2wpQSnqOCXGJamPcSHgOyWjrdfDLH3ggEjuGe6HabPNtlo2vuoSZEhlhRWcZ4FSQW5V8oqS847Vb1zAQsk1GZfJ2bxMRKzijDFRjSFZpOUtTGOzkxInjGCUlKgQM2IakWq33ghQQEIVhQnCHZ20it7JWd7XKCk0JILimUemz5cuUK4QWoAITlpZNS5oq6fNPGrR53elmUpONIqAxHDfCmyllpUQ4Bcjfwizz5j9IMnfRs6/GK0kUEFg8dp+gnq3oqUfUsl82CZNIMuWShKcRNGZsXoIu/2Np/dpx3zQPBCfnFXuPbJCLIuXMcrQkhD+8CGCX4E+HKLd9j6WsazvnHyRLgVj0RdmvN7SSa7Ed7LPSKoO0VByAPeFR72eWdfAcqBmDqMGdQK3xZDMDexy8IZzrEsqJCQQXYvUPWIZl0qVRQDHOu9tx4RLB4Ywbc1qOUZKS7HFnJagpuD0hFeysMwkE5apfLR9NdIsMq4SguFA/hL5c0s/eDCi3T5iZq2QFgNkWILZANXSJY5ILImpfyN0x1bvYVWOacLJQoKUXCnTRQdmGB217VW1eDTaOjKSPcoTvxCsTWY1dYCVMQEBuqBXPJ8qxAlOIL8W+G+PXhGMoV3Mk1exedmnwKJILkMRk2EEesTDM8z6wLsghrP/AKj6JglOZ5mJ1HQtIceCG2EhCiM8Jbm1POEFx2ISZYJqoso03Bwnf/eHN7P0bAgHEnPJgcR9IrSdoiD2Az6EvEuXBn6iWnCr003vXw/AGTLixSUsnyLIgpV2RXrltSdHarZsOAjqbZ01Ldkh+RQ7fxQqnXzKTLC1LAQSzkHPM0A0FSdIGVfqeiXMwEYFYcJIclwxpoXfxiF5HqqePe6LofvK0b3wMZqQAABUpBLFhXNwBrVu+N4HWBxA79Ypsy/lrQVKUCUrB6MnqqS4IS2ZFN+nGD9mL7mzbSyikICVLIA7ISKMc8yM4uxZZR2gvd2Kcv6fPS5P05LApbkneT6mMgWx2kTEJWkulQcEZERuLjyipz7tVKYKlJS+WIOfMkxymeQpKQoAqySlJctU5CLdtNdfSTJSQcLg1YGgUl2fgYklSFJUUhKQgDqmo7svqsT6h2lUVSzoKlpSpSqqAro5bImLWjZGXqVnwHwgW2WIAomK7YWlL704nAbKlYtpIjFI6SXoed2+xIlTChIoFEDMkkqJHkREE6yLTUyyEgPi/TSHlpSP26YWyDjvRKHo8EplMAVKxMkgksARQlRAFDTlUxPKe7vctTaS07UuwTstK9h/qPmEmN7Ry1fs03B2sPe3vN3PG9lEtIw7i3+1MFTpQU4L5729IfjvSibqF+8Z5TLsKbU6TgRMUw6QilDRyxKd2IaaGA7fsNaZCsE6StJ0WASk8QoDCoa0Php6HadiJKySFLQTuNPD9YLVck1YShdoWpKRhD6AZCrxRqpbE7Vvc8sn3X0RQkpxKKwQnMsWDFhwcw5s9klZTUqlEV6rEHuAJfui8IuKRLNZhJ1Y172rEpRJA7BVz/U/CBWprgykmUhH7IiuKYDvaYPMIEHIveUpOFKZqxoRLWoji6gz84sCpMt3EqWO4fKOLW7Dnpyhix9zNXYo16WrojimJKUq6ox4QpTZnAglgKQvNtsytK8HEWnaS5hPkKDddIKkHVxmO8U8I8ylSXTxSfKC9krtWc8zUakk/ii12U2Y0IcneT6CPSdjr5RIkFCJVMRWSFJSkOAK4jXs6cI8ds8hZ90kgOcIem+kPbHMtbIwS5gCSOuJZemrkZx0sTbTUvqDDPBJxlCvgj3SXdySA6WLBwFKYHgXD+EbVdidX8T84q+z20alKwrtKVLOSVKluO7MmDL/AL1nySkpWwNCClBrmKkPoYnax6qa+wzTtY6Vdid6vH5iE0zZ9JmKqs1fMDRtAHin237R7XLtcuS8opWHqjrDtaggZp3QXM2wtDkugckfMmOeLGn5V9AUrLhZ9nZaR1QU8jGTNnpau0VeI5/d3xS5m3dqS3WQc80DhuaDbn26nTFkTBLwpQpaiEqdkj80co474X0O0l1s1mEtLDnp8OUUm17VqlzZiSJjJWof4ZIYE5Ej6cQfe+2WGUSgdYgNQ0CmGJmVvGkeZ2npZ08stJxLNELCZhxn3gAHINTRqGN8MtvwbxsXOXtii0ezxgqU+EAB6g0LGh/WFcxJBINCCxiK6rkEu0ykkJBQHcDMMR2hq1WMN5F39LNWVOEhRfiXyhvR9TDBPJr2SSb73bRF12GU3BR3ZVb5mLqooICQZbpKj2k4nIU+FwQ7NnFgl2hE1EtCSlRMtlNos4GrvdPgDEN2WwLmTZYSyUKVV3JctypT/bujrZWxpE+bh7KGwB3fE5JfVhTviWfVqEp6k7StevPF7npTxXGOjdcPavj/AJ8hdetzKkYcSknE+T6cxxg7ZrqSbZN+5JUAeKgo/wAog3bEHAjdiPpT4wF/h3RaV6zFYe7EhH9UT9JJ5NLZ7ufqJS6Jyly9vuMdmZjWSQPwCMirSLyKZctIJpLl5Ej3Exkeq0fPLg9B2pnFBlKBqCr+UtACbyC3JXQl8KlYcPCiKtvfwgzbFLy0H8R9P0ipBBd3jzXKmVxinEb2m2gqASXGIEmrEjJnrqanN4vSpg1LR5lIkEq6oJO4V8hFj2gtSU2uSVAn2ZIbQhWba0JjYWwciSoFv21YbUspOiC4/KB/LEcy81qSzBjmwZ+ZiadITMWqYuZgBLAYSVEACvCr+EdpElIJEuasD3jQeCQ57oU8GSUnS2LIdVghCOvlDbZY+yU/3vgIMVmrn8oHuGcFJVhSlIcZOXcZuTXKJzmrn8BFWOLj4WQ5ciyTcl6m0x2jMREDHM+eEJUolglKlE7gATDWhNgC6qJ3knxJjakUhSnaqz0AXTeym8WhspfVBekPTFNEWGI7eOqkcfhCy9tqJVnLEuv7oz790VK3faBNUqiUhINBmYxvc2ti7S0x5gJ6bPNngoClYuo4BAKVvV9CmnfF02e2oROSyqK3RW752WnTJ6pkpSVBZfrFinRsqikGnYDQTsJbx/1BeCiFIXTcMSVJ8Mosm39+KkyUolllTiQVjMJSA7HQlwH3PFKRslaJLzApJIckoWQQBU5gesQXzek2YlCJ1VILpJSQurAjcp6eEY4mpgaZcP7u2ltQQJIWJiVFIQJpJCTiDMp3SDUbqwhkyyzwzsQAmSiQ6QtJLNUAgkDicoTOVD4QsZ2exTVzzaJ6QlSXlplB+oUulWInIuT4wReF5CWHUW4Cph7tBaAqatQDOfEsAfrhFNveeAtNQXqRTQADz9I5LU9xb8K2J5luxMAC+QfMkwPZb/NmVOROBxLSJf5ElQUpTAVLJAb8UDS7xUgkhZTvw8MucbtllTMsK7StjNmWgJSpi+FEtymgZy6awxQA1FlRtZIK1kTEkUAD4SQAWKcWdSN3fBUq/ELUBLxLLjDhDlyMgM/nHnt1XSmcSCogYSqjaZCv1SNWu5+jlJmhfaUoM2WHDVwfxeUSy6PFKXv7hqfq0eq3Tacc84u0EkB0YTnWrZVHhDs2YMrMYqkjfSo3ZR4MLdOCSkTV4SGKcamI3EOxhgjbC1jOaVilFhKhSgoRE2b9NySlqU3vzYccsO1fA9Ql7OCWlYkqrMBxKUXV1nyIo2emYFYj2auiZKmTVzEgYmCWKT1XfTuHdHnt3bf2iSSWQp8wpJbMlgxpUwzsf2oTEqdaMQ1GIeVKQvJg6vTKLp39e/u7BrJBbJno952XppZQWq1SMmPAxVNpbUFXaZUpKml2jonLdcoxLUoNo5EaT9qUgpPs5oUxYMkh9HIO/hCfaq1oVYLKJePDNXNmkLZ3GFB7NCHdjB/p2HLjn41QWTNePQntyCCcwSDmEpHgkCMjlNlcDkPING49JtCEetbQ9H0OKYFFKSCyWck9XM6VhFZrYimCzpD1GN5iiHYlqAQ62lD2WZwAPgpMIrDKZKTLIqRiP4RQtTh5xKkuQMuWcXSexl4XpPA6qlIG5IQElnLBSKgtoYeSrnlWiXJmTkCYoSwxU5zAJo7Gu+K9ed5S0heOYhsIwoJD4nJLjw84c7ObRWdcmWgTpeMJAwlTFxwOfdBemxmJty3BbUgKUlJoAVBhSgUVAebRMmcpgwAL1BPuuQ4KXDkBwONYHvBWFZIzEyYPNJA8D5xx/wBRGQFdK0eK8TWkVmi3LYd3GoJ6QDJ0sPGCFdpT7/hCi5LehImKUQwAdW8kkMN5ctxeMuu9jOMxRYDGyUjNIAFFEe9qd2UJa8TZRHaKQ3xQDf0xrNOf/wBNfmkiCekgO+0FdnmpGZlrb+Exr4CXJ51LsaVDGCSlIxKDMFVAIbQ55boe3NtF7AJUD1AWVowBISRmCwI7oU3On2a31b/kKeXnEBlBIWNCqYoaUPRpT8fOOjJJNnTjTr31+BWqaJqypZZSlFgda/Q7oGtdh6xrAyknE6izboK/aSQzPxOY5GNZiMsSSks9dOEXC4p+JJDu0VOyAAuTlnwgqxpDk9LLQHoTMSCPAvGwfiOlwW6+MPQLxkhLdZmqNzEMXybjHm1ttPSLKyGfy3V1PGH1/wB6pEro0zjNKu0cQKQAQW5k8dIrWKHruJb9CT9pUP7+u+LTspdsu0dYzVezAKpZSASdClTkFLitAfWKkDHUuaQXBIIyIzgZQTCjNo9LthduNfEkxUL6AE1LsBhIHN/lDm7r0M2SlSu0OqTvbVuTQHbZwNGHf8jCYumFJWhItLjh9ZQ3vrqXfY0feM6ae9Ylp8kQvNnoXJ5d+jQbtnSTZQPdsyN9MalK8a+cMcl6GY4arvsJLqvYSVKeoUkpYeRhlKtUibJRLXMmAjGWCUsMR4s9ANYrMmpLx0FcI2t7BsdKumUWwTwzO60KS3Dq4nMCW26lSywKVnXASW4ZCvzgi7EhYGKrOGyHMnfw/tBFvtGFhLoGqphV9E0ybxhmva2Mjgb3SFsuwKxYVAgjtZU84mlJs47apx4JQgealH0jmTLBYUHGvwhtYbpfqlKetStQX46c4X7U2eBw5FyZdmNUrmS1A0xICk506yCFD+Aw+2tBw2KWpWIizpUS+ZmKKnrXJs4rs67WUwocmNa5ZiLFtm37dho0pEuWOGCWPjHa1YPs5Jbh9ilgoB3ufMxkbsigEJD5ACMiYeoS7HoN81s80fgPlWPKbftHMwmXKLAGpo+4tuEeoXraGss1X/tKP+0x45dVoR1ukzJz4QGNXYucU5Js4l2hXvgL5mGlnuyXNSSkEKGgOfJ4j6OQRiCgOESm2Ilp6inPCHb9jdgy57yWlYkLKik9gqFQdx4ceAiyWxAkJKpq0ooSylDGrglGZin3TZF2pK1FWEkhKV/dOZNNGPnFZWokuSefxrUxsXba7AzjSUu5dbRtXLTiZalEpZKUJZKVEEOVrqSHzSkZljrD7ZK/OnQR0aZaZZCEgPlhBck5kl48zs8jGoJSHPEhI8TFs2OE6SFlUoIllj1jhqH35UbMCClS5BR6OhcSJqW3uPKKtM22s6RQqUdyRl3kt4EwvtH2in/Lk96lP5AD1gdLYYZYNm5gCnKEhRPMAKfIOdN0Vy/k4p3RJWSKJUo7hoIHtm0donEhUwhLvhFE1rkM9c4V/trTArc3pHaKZsnaHqboQhNEAvk+cDmxuCogDPDhGZGdN3GJZd+KUkpLMRrTiQ+lIEvG99AesWcjIAZJTwjHGzlKhUpTukHtUfvgmyWJLELNXoXIpx0ziJAdQ5/GDVIhkUqM03uK70khC2GTA5vnxgQGC7ch3pX4ZwGIbETJUzS1RsKjRjQEaCWvY+3lKVpBqCCORofQQ2tA1IB5gfKKXYlqS5SSCaODpug0WlSQ6VEHPP1eIsi8VplMPKOJo4Nyp6QbtNbJqPYpUeiXIlBaCxBJlpBLEULAVG6EyrVMnST0YaYCApt3Dn84ns0iatAM4qK8nJcsKAHkKco66W7Di6eyspk2SpGY7+UZ0+4Q7vqzYVBLgghyPnACZQGQiqO6slkqdEtjSQhjm7xYbNspOWhJlqkzgQ7JmJxcihbEHhCBJiWWusBOFor6bqJQkk5UvqMbVs/Pl9uzzBxwEjxS8as96qlpCKMC4dwQ+40IjqzXrPl9ibMTyXTwdoN/7stGUwS5o3TJaT5sDE9NHpOUZ/8Al/kFskwTrTK6rFUxALZF1CN37Mx26cc3Wv1w+kMrtvSSqfKKrNJlETEq6VKikBi9Ummjd8KZQCrQVE5rUrxLwUWS5dO6iq+dljlIIAy8BGoFnWmpjIyjLBry+0actJRLQiWghq9YtkzmmXCKfPOoy3bosN37IzJhD0ffn4Z+kP7d9mEwSHkpVMmEgYQUAAPU1bjrrrBxlC6iRSUuWeclZiw7O7PmekqK8IPVFHJ3mC0/ZZbgAoyZnEAJJHLCovB8lEyyJEpVnng1IKpZ8APnBye1RNxqN3Pgc2ayJky0y0lhqr1VEdu2blTEKKZaErT1gpnEwHN69be++FarRPUoOhSUuDiY5AuRlTKLFddrKUGWWoacBCV0+SSuPJTLPjXhktioSrUZZ9ikJ0xMzilcJcvzMcWgTJv+Ioq4HIckikPb1usJUFITQ5gOWOfgYXlMPUdL94uCjJWhcLviVFiEFvGjGh6UA29ISgnXLxhKsZeMMr1tYUlgzP301hWV5cKxjETab2JlTep3t5RFhqnjGknqjnHM16coxAMZdHhUDpQ/D1gqZakjKvpBQsomWdKveAduFMQ+PhClKyKfVKQWNXZs56UiOeD2yzV8g3xhWoNvhhPSTmX+tIkumUFTUggEE9YEOMOr90G7jyJ1KT2FLwb0xwYdH+ESXrYUImPLU6DUDc+gPvAb44VJ9ljGim72f0jJGxDrosySXOg8YInWUEOByqCH3cDzhfY7fhwg0Trxg8WhGhfXwrCGtx6aoFuy2mTPDih6qhw+qxYrwvcAMgM/vFvLN4qyFmbOBA7vWDZqFpNU5Vycc4XOMXLcbj8rYuts5105EnWIOljJgL11iOYkgsQ0WKkqI5W3ZKJkdY4HBjvFGmFkkWJK0BQ1Hnr5xKmyBKQGcnL5xLszLeQ5yxFuVPi8DWq14VMNGHlEKbcnHsWbKKZqbJQKF+cD0SaHluPyiRdoCqHNhX1gWfKyINHgtJ2obSjLIBVMwnUFnHlGoDlz0kCkbjNzbRfLqveRJDqUpajuApwGQhrL26SHwyydzkD5xQ5aoMlGLceGMURzySZaZ21E6ZTFhG5NPPOAFzSv3uZephYmYVUTlr8gYlTLGgY+f6xUkkTtthRu4MWo+dTXnEn7N1EhuuC5bcfoeERy7QoUzieXNVmWjdLOtEMsE9p07mPqRCu+LLhZWblidTqH40I8IcJL5d/fA94yQZahuqO6ogMiuIzFLTJMrkYpNDyiFV4J0cmBZtqUqjtwETxxtl088IiyYl0tA8mzlRO4fCGd72AyVge6oBST5EePqIikWoANhd/rvgX4laJ60umRSLO6TStG8a+kTLkAAcge81jUu0EKfiGHKOp87EokZPT4RkE73NlVbBEi8FICAKgE04Kb+8EW661n2qZZ6NTMRUAsHdsqvnC5KvrnHo2yCZokpCgyas/ar8OdYCc3ilZqiskaPOTLiPouJD8c49Jv/Z+XNSpQSErqQpIqTuUNfWPPVJirFkWRbE2SDg9wRcnfEUxFGie1OFAFw1W5/pHIgZbhRVAlrnuwAZqfXd6RzJWosBvgtcsGJrNYithp9ZCFNJIarbN2S0GWvEGLP50eLZc1tTMruHrCeVcjhstzhvOObNik4hm+RSdYnl7OfHI7VOC34LKu7pdVBCQohnYQrt9xomJagNcKmy4cuEDSb8VkpNN4r5QZLvBKveZ9+muvGOSceANUZFYn7NzU5YTwBr4GBpd1zCpinDxMW2ZeKfvDkC/lCm0WwqVQch8TDNcjNMfQNu+3CUhMrDiFcixrmS9IST7T130xP5/pBy+ok6k674XqsuIg+UIx1bZTODjFRfJGq0dYxGu0HQ5iCVXWoKIVQ0flEd4WQJIYFjDrQimQS7QwjUYuy1pGRuxm5cJeUTv8I1GRbEnkTWeiw1IYTdI3GQ1iwiSY7mRkZGnEkvswHNPUPIxkZGPg1clDHZHKJLP2k8x6xqMjHx8gV/MY7Xf5PJX8sV4RkZEeLyIszedmiax2mMjIYKHWzssFS3ALIJDjI7xHp0yiEtwjUZEGX+IWR/hr5kE2POZKQbTUP1z6mMjIZi8s/gKyeaPxAdoT+9TfzfyiAkxkZFEPKhc/MzuLDYwyRGRkJz+gzCMT2Vcor3vGNxkRQ8zKZ+Q61jFZRqMh55xGmMsgz/MYyMjJ+VlnR/xCYpBWkEOGMd3WgVoM/jG4yAj5R+X+IxhfssBMtgA+J6Z1EJbSPZK7vhG4yDXID4EyjGRkZDx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5" name="Picture 3"/>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24329" b="77093" l="30000" r="70000">
                        <a14:foregroundMark x1="39381" y1="28910" x2="39381" y2="28910"/>
                        <a14:foregroundMark x1="38496" y1="27488" x2="38496" y2="27488"/>
                      </a14:backgroundRemoval>
                    </a14:imgEffect>
                  </a14:imgLayer>
                </a14:imgProps>
              </a:ext>
              <a:ext uri="{28A0092B-C50C-407E-A947-70E740481C1C}">
                <a14:useLocalDpi xmlns:a14="http://schemas.microsoft.com/office/drawing/2010/main" val="0"/>
              </a:ext>
            </a:extLst>
          </a:blip>
          <a:srcRect l="29922" t="24207" r="29937" b="23106"/>
          <a:stretch/>
        </p:blipFill>
        <p:spPr bwMode="auto">
          <a:xfrm>
            <a:off x="7020272" y="2204864"/>
            <a:ext cx="1983475" cy="14636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3276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5209775" y="1584142"/>
            <a:ext cx="2338398" cy="2226155"/>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359532" y="1584805"/>
            <a:ext cx="4390626" cy="2823677"/>
          </a:xfrm>
        </p:spPr>
        <p:txBody>
          <a:bodyPr vert="horz" lIns="68580" tIns="34290" rIns="68580" bIns="34290" rtlCol="0" anchor="t">
            <a:noAutofit/>
          </a:bodyPr>
          <a:lstStyle/>
          <a:p>
            <a:r>
              <a:rPr lang="en-US" sz="2400">
                <a:latin typeface="Comic Sans MS"/>
              </a:rPr>
              <a:t>Your child should be able to read their book without your help.</a:t>
            </a:r>
            <a:endParaRPr lang="en-US" sz="2400">
              <a:latin typeface="Comic Sans MS"/>
              <a:ea typeface="Calibri"/>
              <a:cs typeface="Calibri"/>
            </a:endParaRPr>
          </a:p>
          <a:p>
            <a:r>
              <a:rPr lang="en-US" sz="2400">
                <a:latin typeface="Comic Sans MS"/>
                <a:cs typeface="Calibri"/>
              </a:rPr>
              <a:t>They might sound out words and blend them before they read them fluently.</a:t>
            </a:r>
            <a:endParaRPr lang="en-US" sz="2400">
              <a:latin typeface="Comic Sans MS"/>
              <a:ea typeface="Calibri"/>
              <a:cs typeface="Calibri"/>
            </a:endParaRPr>
          </a:p>
          <a:p>
            <a:r>
              <a:rPr lang="en-US" sz="2400">
                <a:latin typeface="Comic Sans MS"/>
              </a:rPr>
              <a:t>If they can’t read a word, read it to them.</a:t>
            </a:r>
            <a:endParaRPr lang="en-US" sz="2400">
              <a:latin typeface="Comic Sans MS"/>
              <a:ea typeface="Calibri"/>
              <a:cs typeface="Calibri"/>
            </a:endParaRPr>
          </a:p>
          <a:p>
            <a:r>
              <a:rPr lang="en-US" sz="2400">
                <a:latin typeface="Comic Sans MS"/>
              </a:rPr>
              <a:t>Talk about the book and celebrate their success.</a:t>
            </a:r>
            <a:endParaRPr lang="en-US" sz="2400">
              <a:latin typeface="Comic Sans MS"/>
              <a:ea typeface="Calibri"/>
              <a:cs typeface="Calibri"/>
            </a:endParaRP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a:xfrm>
            <a:off x="359532" y="458012"/>
            <a:ext cx="8340642" cy="864096"/>
          </a:xfrm>
        </p:spPr>
        <p:txBody>
          <a:bodyPr vert="horz" lIns="68580" tIns="34290" rIns="68580" bIns="34290" rtlCol="0" anchor="b" anchorCtr="0">
            <a:noAutofit/>
          </a:bodyPr>
          <a:lstStyle/>
          <a:p>
            <a:r>
              <a:rPr lang="en-US">
                <a:solidFill>
                  <a:schemeClr val="tx1"/>
                </a:solidFill>
                <a:latin typeface="Comic Sans MS"/>
              </a:rPr>
              <a:t>Listening to your child read their phonics book</a:t>
            </a:r>
            <a:endParaRPr lang="en-US">
              <a:solidFill>
                <a:schemeClr val="tx1"/>
              </a:solidFill>
              <a:latin typeface="Comic Sans MS"/>
              <a:cs typeface="Calibri"/>
            </a:endParaRP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6274559" y="4070172"/>
            <a:ext cx="2322258" cy="221079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349235" y="1594316"/>
            <a:ext cx="4783419" cy="3840122"/>
          </a:xfrm>
        </p:spPr>
        <p:txBody>
          <a:bodyPr vert="horz" lIns="68580" tIns="34290" rIns="68580" bIns="34290" rtlCol="0" anchor="t">
            <a:noAutofit/>
          </a:bodyPr>
          <a:lstStyle/>
          <a:p>
            <a:pPr marL="0" indent="0">
              <a:buNone/>
            </a:pPr>
            <a:r>
              <a:rPr lang="en-US" sz="2000">
                <a:latin typeface="Comic Sans MS"/>
                <a:cs typeface="Calibri"/>
              </a:rPr>
              <a:t>Reading a book and chatting had a positive impact a year later on children’s ability to…</a:t>
            </a:r>
            <a:endParaRPr lang="en-US" sz="2000">
              <a:latin typeface="Comic Sans MS"/>
              <a:ea typeface="Calibri"/>
              <a:cs typeface="Calibri"/>
            </a:endParaRPr>
          </a:p>
          <a:p>
            <a:r>
              <a:rPr lang="en-US" sz="2000">
                <a:latin typeface="Comic Sans MS"/>
                <a:cs typeface="Calibri"/>
              </a:rPr>
              <a:t>understand words and sentences</a:t>
            </a:r>
            <a:endParaRPr lang="en-US" sz="2000">
              <a:latin typeface="Comic Sans MS"/>
              <a:ea typeface="Calibri"/>
              <a:cs typeface="Calibri"/>
            </a:endParaRPr>
          </a:p>
          <a:p>
            <a:r>
              <a:rPr lang="en-US" sz="2000">
                <a:latin typeface="Comic Sans MS"/>
                <a:cs typeface="Calibri"/>
              </a:rPr>
              <a:t>use a wide range of vocabulary </a:t>
            </a:r>
            <a:endParaRPr lang="en-US" sz="2000">
              <a:latin typeface="Comic Sans MS"/>
              <a:ea typeface="Calibri"/>
              <a:cs typeface="Calibri" panose="020F0502020204030204" pitchFamily="34" charset="0"/>
            </a:endParaRPr>
          </a:p>
          <a:p>
            <a:r>
              <a:rPr lang="en-US" sz="2000">
                <a:latin typeface="Comic Sans MS"/>
                <a:cs typeface="Calibri"/>
              </a:rPr>
              <a:t>develop listening comprehension skills.</a:t>
            </a:r>
            <a:endParaRPr lang="en-US" sz="2000">
              <a:latin typeface="Comic Sans MS"/>
              <a:ea typeface="Calibri"/>
              <a:cs typeface="Calibri" panose="020F0502020204030204" pitchFamily="34" charset="0"/>
            </a:endParaRPr>
          </a:p>
          <a:p>
            <a:pPr marL="0" indent="0">
              <a:buNone/>
            </a:pPr>
            <a:r>
              <a:rPr lang="en-US" sz="2000">
                <a:latin typeface="Comic Sans MS"/>
                <a:cs typeface="Calibri"/>
              </a:rPr>
              <a:t>The amount of books children were exposed to by age 6 was a positive predictor of their reading ability two years later.</a:t>
            </a:r>
            <a:endParaRPr lang="en-US" sz="2000">
              <a:latin typeface="Comic Sans MS"/>
              <a:ea typeface="Calibri"/>
              <a:cs typeface="Calibri"/>
            </a:endParaRPr>
          </a:p>
          <a:p>
            <a:pPr marL="0" indent="0">
              <a:buNone/>
            </a:pPr>
            <a:endParaRPr lang="en-US" sz="2400">
              <a:solidFill>
                <a:schemeClr val="tx1"/>
              </a:solidFill>
              <a:latin typeface="Comic Sans MS"/>
              <a:ea typeface="Calibri"/>
              <a:cs typeface="Calibri" panose="020F0502020204030204" pitchFamily="34" charset="0"/>
            </a:endParaRPr>
          </a:p>
          <a:p>
            <a:pPr marL="0" indent="0">
              <a:buNone/>
            </a:pPr>
            <a:endParaRPr lang="en-US" sz="1800">
              <a:solidFill>
                <a:schemeClr val="tx1">
                  <a:lumMod val="95000"/>
                  <a:lumOff val="5000"/>
                </a:schemeClr>
              </a:solidFill>
              <a:latin typeface="Calibri" panose="020F0502020204030204" pitchFamily="34" charset="0"/>
              <a:cs typeface="Calibri" panose="020F0502020204030204" pitchFamily="34" charset="0"/>
            </a:endParaRPr>
          </a:p>
          <a:p>
            <a:endParaRPr lang="en-US" sz="180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338937" y="467939"/>
            <a:ext cx="8440723" cy="864096"/>
          </a:xfrm>
        </p:spPr>
        <p:txBody>
          <a:bodyPr vert="horz" lIns="68580" tIns="34290" rIns="68580" bIns="34290" rtlCol="0" anchor="b" anchorCtr="0">
            <a:noAutofit/>
          </a:bodyPr>
          <a:lstStyle/>
          <a:p>
            <a:r>
              <a:rPr lang="en-US">
                <a:solidFill>
                  <a:schemeClr val="tx1"/>
                </a:solidFill>
                <a:latin typeface="Comic Sans MS"/>
              </a:rPr>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338937" y="5862633"/>
            <a:ext cx="7327583" cy="253916"/>
          </a:xfrm>
          <a:prstGeom prst="rect">
            <a:avLst/>
          </a:prstGeom>
          <a:noFill/>
        </p:spPr>
        <p:txBody>
          <a:bodyPr wrap="square" rtlCol="0">
            <a:spAutoFit/>
          </a:bodyPr>
          <a:lstStyle/>
          <a:p>
            <a:r>
              <a:rPr lang="en-US" sz="1050" i="1">
                <a:solidFill>
                  <a:schemeClr val="tx1">
                    <a:lumMod val="65000"/>
                    <a:lumOff val="35000"/>
                  </a:schemeClr>
                </a:solidFill>
                <a:latin typeface="Calibri"/>
                <a:cs typeface="Calibri"/>
              </a:rPr>
              <a:t>Parental involvement in the development of children’s reading skills:  A five-year longitudinal study </a:t>
            </a:r>
            <a:r>
              <a:rPr lang="en-US" sz="1050">
                <a:solidFill>
                  <a:schemeClr val="tx1">
                    <a:lumMod val="65000"/>
                    <a:lumOff val="35000"/>
                  </a:schemeClr>
                </a:solidFill>
                <a:latin typeface="Calibri"/>
                <a:cs typeface="Calibri"/>
              </a:rPr>
              <a:t>(2002) </a:t>
            </a:r>
            <a:r>
              <a:rPr lang="en-US" sz="1050" err="1">
                <a:solidFill>
                  <a:schemeClr val="tx1">
                    <a:lumMod val="65000"/>
                    <a:lumOff val="35000"/>
                  </a:schemeClr>
                </a:solidFill>
                <a:latin typeface="Calibri"/>
                <a:cs typeface="Calibri"/>
              </a:rPr>
              <a:t>Senechal</a:t>
            </a:r>
            <a:r>
              <a:rPr lang="en-US" sz="1050">
                <a:solidFill>
                  <a:schemeClr val="tx1">
                    <a:lumMod val="65000"/>
                    <a:lumOff val="35000"/>
                  </a:schemeClr>
                </a:solidFill>
                <a:latin typeface="Calibri"/>
                <a:cs typeface="Calibri"/>
              </a:rPr>
              <a:t>, M. and </a:t>
            </a:r>
            <a:r>
              <a:rPr lang="en-US" sz="1050" err="1">
                <a:solidFill>
                  <a:schemeClr val="tx1">
                    <a:lumMod val="65000"/>
                    <a:lumOff val="35000"/>
                  </a:schemeClr>
                </a:solidFill>
                <a:latin typeface="Calibri"/>
                <a:cs typeface="Calibri"/>
              </a:rPr>
              <a:t>Lefvre</a:t>
            </a:r>
            <a:r>
              <a:rPr lang="en-US" sz="105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5490102" y="2238197"/>
            <a:ext cx="3294366" cy="2931754"/>
          </a:xfrm>
          <a:prstGeom prst="roundRect">
            <a:avLst/>
          </a:prstGeom>
        </p:spPr>
      </p:pic>
    </p:spTree>
    <p:extLst>
      <p:ext uri="{BB962C8B-B14F-4D97-AF65-F5344CB8AC3E}">
        <p14:creationId xmlns:p14="http://schemas.microsoft.com/office/powerpoint/2010/main" val="57122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Phonics at home </a:t>
            </a:r>
          </a:p>
        </p:txBody>
      </p:sp>
      <p:sp>
        <p:nvSpPr>
          <p:cNvPr id="3" name="Content Placeholder 2"/>
          <p:cNvSpPr>
            <a:spLocks noGrp="1"/>
          </p:cNvSpPr>
          <p:nvPr>
            <p:ph idx="1"/>
          </p:nvPr>
        </p:nvSpPr>
        <p:spPr>
          <a:xfrm>
            <a:off x="418193" y="1268760"/>
            <a:ext cx="8229600" cy="5400600"/>
          </a:xfrm>
        </p:spPr>
        <p:txBody>
          <a:bodyPr vert="horz" lIns="91440" tIns="45720" rIns="91440" bIns="45720" rtlCol="0" anchor="t">
            <a:normAutofit/>
          </a:bodyPr>
          <a:lstStyle/>
          <a:p>
            <a:pPr marL="0" indent="0" algn="ctr">
              <a:buNone/>
            </a:pPr>
            <a:r>
              <a:rPr lang="en-GB" sz="2400" dirty="0">
                <a:latin typeface="Comic Sans MS" panose="030F0702030302020204" pitchFamily="66" charset="0"/>
              </a:rPr>
              <a:t>We will be sending home phonics work. </a:t>
            </a:r>
          </a:p>
          <a:p>
            <a:pPr marL="0" indent="0" algn="ctr">
              <a:buNone/>
            </a:pPr>
            <a:r>
              <a:rPr lang="en-GB" sz="2400" dirty="0">
                <a:latin typeface="Comic Sans MS" panose="030F0702030302020204" pitchFamily="66" charset="0"/>
              </a:rPr>
              <a:t>This will be the sounds that we have learnt that week and how to practise writing the letters. </a:t>
            </a:r>
          </a:p>
          <a:p>
            <a:pPr marL="0" indent="0" algn="ctr">
              <a:buNone/>
            </a:pPr>
            <a:endParaRPr lang="en-GB" sz="2400" dirty="0">
              <a:latin typeface="Comic Sans MS" panose="030F0702030302020204" pitchFamily="66" charset="0"/>
            </a:endParaRPr>
          </a:p>
          <a:p>
            <a:pPr marL="0" indent="0" algn="ctr">
              <a:buNone/>
            </a:pPr>
            <a:r>
              <a:rPr lang="en-GB" sz="2400" i="1" dirty="0">
                <a:latin typeface="Comic Sans MS"/>
              </a:rPr>
              <a:t>It has the rhyme that the children have learnt to write the letters i.e. 'down the snake from head to tail.'</a:t>
            </a:r>
            <a:endParaRPr lang="en-GB" sz="2400" i="1" dirty="0">
              <a:latin typeface="Comic Sans MS" panose="030F0702030302020204" pitchFamily="66" charset="0"/>
            </a:endParaRPr>
          </a:p>
          <a:p>
            <a:pPr marL="0" indent="0" algn="ctr">
              <a:buNone/>
            </a:pPr>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The children will be given their phonic files on Thursday and these need to be returned to school on a Tuesday. </a:t>
            </a:r>
          </a:p>
          <a:p>
            <a:pPr marL="0" indent="0" algn="ctr">
              <a:buNone/>
            </a:pPr>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Please take the time to sit down with your child and discuss how they remember the sound and recap other sounds that they have learnt. </a:t>
            </a: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511440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4237A8F-D6A7-460F-95FE-68E972238F96}"/>
              </a:ext>
            </a:extLst>
          </p:cNvPr>
          <p:cNvSpPr>
            <a:spLocks noGrp="1"/>
          </p:cNvSpPr>
          <p:nvPr>
            <p:ph type="body" sz="quarter" idx="10"/>
          </p:nvPr>
        </p:nvSpPr>
        <p:spPr/>
        <p:txBody>
          <a:bodyPr/>
          <a:lstStyle/>
          <a:p>
            <a:endParaRPr lang="en-GB"/>
          </a:p>
        </p:txBody>
      </p:sp>
      <p:pic>
        <p:nvPicPr>
          <p:cNvPr id="5" name="Picture 4">
            <a:extLst>
              <a:ext uri="{FF2B5EF4-FFF2-40B4-BE49-F238E27FC236}">
                <a16:creationId xmlns:a16="http://schemas.microsoft.com/office/drawing/2014/main" id="{CB560037-33FD-4AF0-AED6-BDC3A26891E0}"/>
              </a:ext>
            </a:extLst>
          </p:cNvPr>
          <p:cNvPicPr>
            <a:picLocks noChangeAspect="1"/>
          </p:cNvPicPr>
          <p:nvPr/>
        </p:nvPicPr>
        <p:blipFill rotWithShape="1">
          <a:blip r:embed="rId2">
            <a:extLst>
              <a:ext uri="{28A0092B-C50C-407E-A947-70E740481C1C}">
                <a14:useLocalDpi xmlns:a14="http://schemas.microsoft.com/office/drawing/2010/main"/>
              </a:ext>
            </a:extLst>
          </a:blip>
          <a:srcRect b="20914"/>
          <a:stretch/>
        </p:blipFill>
        <p:spPr>
          <a:xfrm>
            <a:off x="359532" y="1106742"/>
            <a:ext cx="4104457" cy="4589110"/>
          </a:xfrm>
          <a:prstGeom prst="roundRect">
            <a:avLst>
              <a:gd name="adj" fmla="val 3145"/>
            </a:avLst>
          </a:prstGeom>
          <a:effectLst>
            <a:glow rad="127000">
              <a:schemeClr val="tx1">
                <a:lumMod val="95000"/>
                <a:lumOff val="5000"/>
                <a:alpha val="10000"/>
              </a:schemeClr>
            </a:glow>
          </a:effectLst>
        </p:spPr>
      </p:pic>
      <p:sp>
        <p:nvSpPr>
          <p:cNvPr id="6" name="Text Placeholder 3">
            <a:extLst>
              <a:ext uri="{FF2B5EF4-FFF2-40B4-BE49-F238E27FC236}">
                <a16:creationId xmlns:a16="http://schemas.microsoft.com/office/drawing/2014/main" id="{58429FFE-C2F4-4814-9B40-5E2F8109798F}"/>
              </a:ext>
            </a:extLst>
          </p:cNvPr>
          <p:cNvSpPr txBox="1">
            <a:spLocks/>
          </p:cNvSpPr>
          <p:nvPr/>
        </p:nvSpPr>
        <p:spPr>
          <a:xfrm>
            <a:off x="4572001" y="1536327"/>
            <a:ext cx="3913094" cy="3018865"/>
          </a:xfrm>
          <a:prstGeom prst="rect">
            <a:avLst/>
          </a:prstGeom>
        </p:spPr>
        <p:txBody>
          <a:bodyPr vert="horz" lIns="68580" tIns="34290" rIns="68580" bIns="3429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Comic Sans MS"/>
                <a:cs typeface="Calibri"/>
              </a:rPr>
              <a:t>If you would like to learn more about Little </a:t>
            </a:r>
            <a:r>
              <a:rPr lang="en-US" sz="2400" dirty="0" err="1">
                <a:latin typeface="Comic Sans MS"/>
                <a:cs typeface="Calibri"/>
              </a:rPr>
              <a:t>Wandle</a:t>
            </a:r>
            <a:r>
              <a:rPr lang="en-US" sz="2400" dirty="0">
                <a:latin typeface="Comic Sans MS"/>
                <a:cs typeface="Calibri"/>
              </a:rPr>
              <a:t> and how we teach phonics, please visit the website </a:t>
            </a:r>
            <a:r>
              <a:rPr lang="en-GB" sz="2400" dirty="0">
                <a:latin typeface="Comic Sans MS"/>
              </a:rPr>
              <a:t>https://www.littlewandle.org.uk/resources/for-parents/</a:t>
            </a:r>
            <a:endParaRPr lang="en-GB" sz="2400" dirty="0">
              <a:latin typeface="Comic Sans MS"/>
              <a:ea typeface="Calibri"/>
              <a:cs typeface="Calibri"/>
            </a:endParaRPr>
          </a:p>
          <a:p>
            <a:pPr marL="0" indent="0">
              <a:buNone/>
            </a:pPr>
            <a:endParaRPr lang="en-US" sz="2400" dirty="0">
              <a:latin typeface="Comic Sans MS"/>
              <a:ea typeface="Calibri"/>
              <a:cs typeface="Calibri"/>
            </a:endParaRPr>
          </a:p>
        </p:txBody>
      </p:sp>
    </p:spTree>
    <p:extLst>
      <p:ext uri="{BB962C8B-B14F-4D97-AF65-F5344CB8AC3E}">
        <p14:creationId xmlns:p14="http://schemas.microsoft.com/office/powerpoint/2010/main" val="2152302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4490"/>
            <a:ext cx="8229600" cy="1143000"/>
          </a:xfrm>
        </p:spPr>
        <p:txBody>
          <a:bodyPr>
            <a:normAutofit/>
          </a:bodyPr>
          <a:lstStyle/>
          <a:p>
            <a:pPr algn="ctr"/>
            <a:r>
              <a:rPr lang="en-GB" u="sng" dirty="0">
                <a:latin typeface="Comic Sans MS" panose="030F0702030302020204" pitchFamily="66" charset="0"/>
              </a:rPr>
              <a:t>Power of Reading </a:t>
            </a:r>
          </a:p>
        </p:txBody>
      </p:sp>
      <p:sp>
        <p:nvSpPr>
          <p:cNvPr id="3" name="Content Placeholder 2"/>
          <p:cNvSpPr>
            <a:spLocks noGrp="1"/>
          </p:cNvSpPr>
          <p:nvPr>
            <p:ph idx="1"/>
          </p:nvPr>
        </p:nvSpPr>
        <p:spPr>
          <a:xfrm>
            <a:off x="628650" y="2447837"/>
            <a:ext cx="7886700" cy="3642273"/>
          </a:xfrm>
        </p:spPr>
        <p:txBody>
          <a:bodyPr>
            <a:normAutofit/>
          </a:bodyPr>
          <a:lstStyle/>
          <a:p>
            <a:r>
              <a:rPr lang="en-GB" sz="1600" dirty="0">
                <a:latin typeface="Comic Sans MS" panose="030F0702030302020204" pitchFamily="66" charset="0"/>
              </a:rPr>
              <a:t>Literacy will be taught using the Power of Reading approach.</a:t>
            </a:r>
          </a:p>
          <a:p>
            <a:r>
              <a:rPr lang="en-GB" sz="1600" dirty="0">
                <a:latin typeface="Comic Sans MS" panose="030F0702030302020204" pitchFamily="66" charset="0"/>
              </a:rPr>
              <a:t>Each half term one high-quality text is chosen by each year group to form the basis of the children’s learning.  A range of techniques such as drama, art, talking about illustrations, partner work, discussion and storytelling are used to explore the text slowly and in depth. These techniques ensure all children have opportunities to develop their vocabulary, increase their confidence in speaking aloud and give enthusiasm for early reading and writing. </a:t>
            </a:r>
          </a:p>
          <a:p>
            <a:pPr marL="0" indent="0">
              <a:buNone/>
            </a:pPr>
            <a:r>
              <a:rPr lang="en-GB" sz="1600" dirty="0">
                <a:latin typeface="Comic Sans MS" panose="030F0702030302020204" pitchFamily="66" charset="0"/>
              </a:rPr>
              <a:t>The resources and techniques used enable us to :</a:t>
            </a:r>
          </a:p>
          <a:p>
            <a:pPr lvl="1"/>
            <a:r>
              <a:rPr lang="en-GB" sz="1400" dirty="0">
                <a:latin typeface="Comic Sans MS" panose="030F0702030302020204" pitchFamily="66" charset="0"/>
              </a:rPr>
              <a:t>Put quality children's literature at the heart of all learning.</a:t>
            </a:r>
          </a:p>
          <a:p>
            <a:pPr lvl="1"/>
            <a:r>
              <a:rPr lang="en-GB" sz="1400" dirty="0">
                <a:latin typeface="Comic Sans MS" panose="030F0702030302020204" pitchFamily="66" charset="0"/>
              </a:rPr>
              <a:t>Develop a high quality literacy curriculum and a whole school love of reading and writing.</a:t>
            </a:r>
          </a:p>
          <a:p>
            <a:pPr lvl="1"/>
            <a:r>
              <a:rPr lang="en-GB" sz="1400" dirty="0">
                <a:latin typeface="Comic Sans MS" panose="030F0702030302020204" pitchFamily="66" charset="0"/>
              </a:rPr>
              <a:t>Use varied, engaging and effective learning opportunities.</a:t>
            </a:r>
            <a:endParaRPr lang="en-GB" sz="1400" dirty="0">
              <a:solidFill>
                <a:prstClr val="black"/>
              </a:solidFill>
              <a:latin typeface="Comic Sans MS" panose="030F0702030302020204" pitchFamily="66" charset="0"/>
            </a:endParaRPr>
          </a:p>
        </p:txBody>
      </p:sp>
      <p:pic>
        <p:nvPicPr>
          <p:cNvPr id="102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2087" y="1408799"/>
            <a:ext cx="1859825" cy="92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937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Learning to Read</a:t>
            </a: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Content Placeholder 2"/>
          <p:cNvSpPr>
            <a:spLocks noGrp="1"/>
          </p:cNvSpPr>
          <p:nvPr>
            <p:ph idx="1"/>
          </p:nvPr>
        </p:nvSpPr>
        <p:spPr>
          <a:xfrm>
            <a:off x="155575" y="1268760"/>
            <a:ext cx="6432649" cy="5328592"/>
          </a:xfrm>
        </p:spPr>
        <p:txBody>
          <a:bodyPr vert="horz" lIns="91440" tIns="45720" rIns="91440" bIns="45720" rtlCol="0" anchor="t">
            <a:normAutofit/>
          </a:bodyPr>
          <a:lstStyle/>
          <a:p>
            <a:pPr marL="0" indent="0">
              <a:buNone/>
            </a:pPr>
            <a:r>
              <a:rPr lang="en-GB" dirty="0">
                <a:latin typeface="Comic Sans MS" panose="030F0702030302020204" pitchFamily="66" charset="0"/>
              </a:rPr>
              <a:t>-Phonics </a:t>
            </a:r>
          </a:p>
          <a:p>
            <a:pPr marL="0" indent="0">
              <a:buNone/>
            </a:pPr>
            <a:r>
              <a:rPr lang="en-GB" dirty="0">
                <a:latin typeface="Comic Sans MS" panose="030F0702030302020204" pitchFamily="66" charset="0"/>
              </a:rPr>
              <a:t>-Power of Reading</a:t>
            </a:r>
          </a:p>
          <a:p>
            <a:pPr marL="0" indent="0">
              <a:buNone/>
            </a:pPr>
            <a:r>
              <a:rPr lang="en-GB" dirty="0">
                <a:latin typeface="Comic Sans MS" panose="030F0702030302020204" pitchFamily="66" charset="0"/>
              </a:rPr>
              <a:t>-Shared Reading</a:t>
            </a:r>
          </a:p>
          <a:p>
            <a:pPr marL="0" indent="0">
              <a:buNone/>
            </a:pPr>
            <a:r>
              <a:rPr lang="en-GB">
                <a:latin typeface="Comic Sans MS"/>
              </a:rPr>
              <a:t>-Reading Practice</a:t>
            </a:r>
          </a:p>
          <a:p>
            <a:pPr marL="0" indent="0">
              <a:buNone/>
            </a:pPr>
            <a:r>
              <a:rPr lang="en-GB" dirty="0">
                <a:latin typeface="Comic Sans MS" panose="030F0702030302020204" pitchFamily="66" charset="0"/>
              </a:rPr>
              <a:t>-Adult Led Activities </a:t>
            </a:r>
          </a:p>
          <a:p>
            <a:pPr marL="0" indent="0">
              <a:buNone/>
            </a:pPr>
            <a:r>
              <a:rPr lang="en-GB">
                <a:latin typeface="Comic Sans MS"/>
              </a:rPr>
              <a:t>-Print in the Environment </a:t>
            </a:r>
          </a:p>
          <a:p>
            <a:pPr marL="0" indent="0">
              <a:buNone/>
            </a:pPr>
            <a:r>
              <a:rPr lang="en-GB">
                <a:latin typeface="Comic Sans MS" panose="030F0702030302020204" pitchFamily="66" charset="0"/>
              </a:rPr>
              <a:t>-</a:t>
            </a:r>
            <a:r>
              <a:rPr lang="en-GB" dirty="0">
                <a:latin typeface="Comic Sans MS" panose="030F0702030302020204" pitchFamily="66" charset="0"/>
              </a:rPr>
              <a:t>Reading at home</a:t>
            </a:r>
          </a:p>
          <a:p>
            <a:pPr marL="0" indent="0">
              <a:buNone/>
            </a:pPr>
            <a:r>
              <a:rPr lang="en-GB" dirty="0">
                <a:latin typeface="Comic Sans MS" panose="030F0702030302020204" pitchFamily="66" charset="0"/>
              </a:rPr>
              <a:t>-Reading for pleasure</a:t>
            </a:r>
          </a:p>
          <a:p>
            <a:pPr marL="0" indent="0">
              <a:buNone/>
            </a:pPr>
            <a:endParaRPr lang="en-GB" dirty="0">
              <a:latin typeface="Comic Sans MS" panose="030F0702030302020204" pitchFamily="66" charset="0"/>
            </a:endParaRPr>
          </a:p>
        </p:txBody>
      </p:sp>
      <p:sp>
        <p:nvSpPr>
          <p:cNvPr id="17" name="AutoShape 2" descr="data:image/jpeg;base64,/9j/4AAQSkZJRgABAQAAAQABAAD/2wCEAAkGBhQSERUUExMVFRUVGBsXFxUYGBccGBYYFxgXFRgYGBcYHCYeGBwjGRgaHy8gJCcpLCwsFx4xNTAqNSYrLCkBCQoKDgwOGg8PGiwkHyQvLy8sLCwpLCwsLCwsLCwsLCwsKSwsLCwsLCwsLCwsLCwsLCwsKSwsLCwsLCwsLCwsLP/AABEIAMIBAwMBIgACEQEDEQH/xAAbAAACAgMBAAAAAAAAAAAAAAAEBQMGAAECB//EAEYQAAECAwUEBwUFBgUDBQAAAAECEQADIQQFEjFBBlFhcRMiMoGRobEjQsHR8AdSYnLhFCSSwtLxM0OCorIVFjRTY3PT4v/EABoBAAMBAQEBAAAAAAAAAAAAAAIDBAEABQb/xAAzEQACAgEDAgMHAQgDAAAAAAAAAQIRAxIhMQRRIjJBE2FxgZGhsQUUIzPB0eHw8RVCUv/aAAwDAQACEQMRAD8AuiURIER2lEdhMQ0UkYRCG4ke0n/mHquLHhhFcSfaz/zD1XHUcUXbixrmWzChBWRLSSAHYOr5xWZtiUkkKSpJGYIII7jF+vGapN5zAlKlEyUjqs4rnUjfEci0qTapxUiYHTLA6hUQxVnhfV/OLlmnBUle18+/sTaU/qUeRapiOxNWnkoj0MEov2elITjcBmCkpORBFWfTfFpk22Qemx9GSZiz7RIfsgDtCmUA22ySDZ5eFKMRMpJUlVaticAs+emsa8sW6lD7HKLS2f3N3Jfc6esgpljCkl3Ul3KRxbwiW8F4pZKpaXM0AKdCq9IE0JZQy3QTJueXKm+yK0Okk5LfrgChGWucArkky5LrSR+0JYYTiPtlDN23mJIuEsicKS2736/Ic3JRpjazBLF0AtioQk+/XtN2m8zA024ZBZ5YDJqRjST2akij0V4wZKFVjOq+7rGtdz+cSTHdXVOVKHOuZfLLSPOeSUMklFtbvh+8bpTirRXbTspL91agWrUKD17wHHmIXTdlVe6tJ5gp9HEWm2TOsX4d4d6uNHfviBC6H/8AL1z17/hFEeszr/t9aAeGD9CXZW51ITMTOCVHqtUEN1hnzEEW+70BYwhtfWlYZ3eXUvLJOT75m+AL3mATkg6p+JjXkeTxP1DjHTsiGzSiJgY9VjTjTTLyhhhr3H0MCST7Qcj6j5wcgVPI+kLrcamLlLrvrqP0q0aCgcwmtKpT8+UcrKEqAKmKjSg+XrGulb3SRwLfGPI24PS0NhcicDQDww/1Q7sNwianrkNucE/pCazhCnYn+JVPOHFiuclOJMw0zap8xCtO+3JzVIDvu7lSggFeNNQknMZdUnXhrCvDD6+5ZEpDqUo4s1AD3TkRnlCUJj1Omdw3Is3mI8MZhiRoAVfsgf5g8FfKKKFBWGMwwEraCT94/wAJiKZtNJH3/wCH9YELSxnhjMMJ/wDuuWckqOunPfHH/dadJatRUjQOdOEY0zVFvgdYI5KIRztqyA/RjQ9o6tw4iG912ozZYWQA70HCMp1ZrTXJ30cZE+CNQJhfUpjoJjoJjbR6VEdnDQiuMe2tH5h/yXFgIhFco/eLRzH/ACXGNHJlK2pvQSLxWopKgZSUsCxrXWA7JtfLTMWopmJCggBmPZBzYjfHP2ij99VR+oj0MVnuMeiumhkgnJcquSV5HF7Mttz7SyU9KVLKccxS6pJcEBtDA15XhIVZMKTLK2RkkYwXBVVnitAj6EYSIL9kipalfo/oZ7R1WxKietNUzFg8FGC7nti1WizyyslPSpOE7wp8/GF2FPCGmy1lCrTKViSCmYhknNT4nw8mrzhsoqrf4MT7fkuCkddY4nTeaPXj6R0o1IfUUch2KSXdOkBXreyJNoWlWIUdwAQcQS+vDOAF7Qg2lBE5QldXHQgUJzS3IR4L6PLPI3W27v8A0V+2iopWOZk0lRzz/BoGeqt3pG5CN6XoD2VO3cM4rd4bQr6ZZlrSUYuq6E5Z6h86xxI2kmaiUeOEvTWhzg/+Ny1tX+fIz9oiXuwn2q6AdRGQI96bvAgC9LOF2hi9EPQtqR8Yi2UvQzpkxwlLJDBL/eObk74JtZ/eT/8AH/NGPE8fhlyhsZqW6IZF3hC8WImhDFtSDoBuhhJFVflMDKMF3eMSiN9PGMjHxBN0hJ/0xaphWWYGgevBhDKyy8LihcMQde6JJqVJcN1g4be24GFVptEwVSsZkNhAUGc1SXOQ0JhE+kxxqe/1/sP6fPn6nw3FfG/7hs1KUnE2GjMMi2Q5/OC7ptyqnEUAihzf63/RRSJsxSgWx6sQ/HSsObIC4JBS1SDRv76RvssM1stws66jDSlJP3p/atgi8bfjQEmYpfWeqGFAoODrnC+J7VOJLYiQ7txYxE0IwJJOK9GBPJrd0cLyMUWxWFK1LxA0+NfgIvc3snkYpN39TpVFmZ6cMRh8m1F0YuGGqu1CaM+YrwPnlC6+Z0uSElUvHiU2bd8GybzM1KlAKcDI5ks4y+qwptVmmzMBUhSmU7b+q2T060KhH954tl8TpSlXITd9rlKSVKQiWEqw1I3PmW+hB1m6JRPR4CRnhYs/Le0Vu22BcuQ01JSVTQas7YDWG2x+FP7QoU6gYBnBLhLcawyeBNNpgqUuAi8bEQghSgokirJowy4/pFjuFHsEd/qYr9rkNZkJWcZSouVkk1BaoGjxZbp6tnQfwv5kwLVOh1VHgKaMhMiTMmALM6YjGAoJSzJBqB2dzd8ZDPZC7R6wBGRuMi0jNNCK5x+82j695UPoRXX/AOVP+vejDUee/accFsBwkhUtOQ3FQiqonOMiOYj3W8bukTFDpUJUoijpCqDiRSFk3ZCxH/JT3Aj0Ii3H1EYpKQiWNt7HjUw0eMk21GQqeUesnYiwqqEGu5S+f3t0RTPs+sR++P8AUfi8NfVY2CsUzywLGohnsayrfJYhgVHPdLUYvC/s3sn35o70/wBMbu3Yez2ecibKWsqS9DhYgpKTkkHWOl1EGqicscuWVnbhLWrmhPqofCELneMosW3if3lP5B/yXFfEokHqvThFGLyoTPk4JLaRuUOUYUaN5iOgOGsNAL3sxY5ctScBdS5Tq6wLEGWchlVRie1qAtJc5Sh/yhdsvYUy1oWFEqmSy46rBwFaF9BnC695ylz14mZJw03CoEeDmacm07PZ6PA8irgeotaFkhKgSM2g+7TVTB9w350EUSYspHVfEaBnyz+EPtnLzm9MlK14gpVX0o9N0BFeofUY1jlpTG9ommYshwFHq4T97i2W7dWBrVOmIIdBoVAIIxAABkkFjv31aLBabuQvtAE6KBZX8QrAi9nyWwzFBssQCgPMRiiqqxuJLFvGn8f6rf8AAimTp6mxEgZeWbd0HWQEJCSXqTwcw1F1TGbHLPEy/mYKk3UTmoN+FAHmSYnnGSXg57sPLOWXbZLsl/jEk8ANvJpHEML5sKUS3lpAUVoGJVSxWkGvLdvhKq1KQSZmAJcBLE4iS5YgwrFh9lGrv1EOFbInn9hXI+kVC7uuFJz4Eg5uGbuy4xdLtQLQSgGgBKjR24cYjl7OTZZ6lhszEu/TzcWdCrQlt0MeNzWxinSaK9IkBDUGRyArhBGQzqG7o5m2PGtKyQMCgWCSMQBfd9GLIi7JoXWxySWfD06uqDSm+r5wbJsMyr2SUmuk5VeNILQ0n7/cC2n/ALPN70tfTzAhKXSAXBAJdL9blXLhBlzW1CJmBEsEqIBIQMIFWJqMhFxOzQdxYpYO9M9Q9I1I2dwLBFjSHd1ftCi3NJFXeDcaWmjlT3KtfU4hEtTEJVUEA1cA1rSLDdsv2CB+EQ4XYCzGzJI3dKWbdlEEqQUywE2bEQSKTRUgl8xSvGAePe0Fr2K0mw2qX1JZkqQmiSsKxYdAWpQU7oyLZLkggEyJqTqApBA79YyC1S7A2i3RhjcaislNGEd3f+XP5fEQ8hHYR++zvy/FECzUMbah2q3j8ICSnI4nAJ31ajdxg+1p3boVC7yCAkkChJdTmocZ6tnxjAkgZFjCQB0pNfxcQ1DRsn/SJJlnU3+I2rkkb+PGJ1WSiXqxd21cl/ONzJZ35M1DwO/fGUacy3apfOve0aKK90bRLbl+pPxhbtNY+ks5Tk6k1/1COuMd29jqctlyRXrshLtC8a8TsBQtQPoRxgMfZtJ+9M8R/TFb/Y0pWsHql2ZLMNeriS4ieYrhvr1Xq+5PGGLqpUnCWxz6OSdSjuPFfZtKGSpniP6YHmbAyxqs94/phKLKZjsSCA/aYMBwEelN1RyHpBftc+FLf1Al02nzRoq9muCTZHmpxOEkEkuGzNG4RVMKlqoaqVXmqPRLzs4WgpORzjzu/wCSOlVLl0CWCqntc+/yMKlJz8UnZZgyxwxaS3DJl29GkFTkk1NWpuHxhrctjSXIzAcGr57xFKkSJyBQqwFwcylx6Pvi9bLuoFQ7JAAG40JjHJegieqT1SGaJJ+8r+JXzglEn8Sv4lfOOgmO0iAcmAkczFEJod2p3gQjt1onA9WY3f8ANMPp1EmEdsQ6dO8OIU5NSGJWhbefTTZWEzFBiCwIDsaOyQ9WPdAirN95SlPm7V7mb+8NLSaFuGUL1lwOD+bfKBcmw03HgZ7CSf3yYhyUmQTVixExABy5x6CZfGKfsBZ+vOmfhQj/AHLUfhFwJh0eBb3ZyZfGOejjt45xQVsyjno40ZUdvAF830izSlTZnZFABmonJI4/IxybNoKMmOeg5CBLm2gk2lLyludUGi080/EU4wJarHaRMKpcxI6QseqSEJAJS6SoPkATn1jplqB+A2EtOrvwjI6lpYB6nUxkAFQfGRp4x4oEmyIRWUtbpnFH/wBcPFKeEUv/AM9XGX8EfKBZyItrbauWElCil3yipTb6nf8Aqr/iMWnbQezTzPwijLHGFTPf/TYRlibaXP8AQcbP3nMNoSlS1KCwoFyT7pVRzm4i0z5JJ7ShwHdFHuAtapX5j5pUPjF9Uj6pGx4Jev8ABm27A6UAEkEvrlrXfAtpVLMlSlAlLB2Ll8YZsGZxMzGDjL+niC0WAqkrQksSCxO8EKcs2ojpRUk0yDVJbop6igqITKSCFEFKsb1FHBVmGPCOSAw6iQ4+6cq1BxF/rfAFqkTEkqWQkqqSVIqQ+48YCm25s53+8fCIYYIzVwla+pf7XLHaU19X/QcpmJQpAUhDqcVYaCimBZidNTF5RavYpUdUJLcwDnHldmUmYrClbln7RyGdTQRdVXxglSkLqrA9GwsCQK8gIpxYYQlpXmrf69rJpLLm8Sd/f+QytV4hMpa1UCA548PrfHna0KUpZfNacXB8Sj5qEcX7fc2f7JTIlhT4U6tliOsRWa8goqTkVKDHi/6Q+UHERCSb+BYZaVBkpSChs38ucO/s2sHTSprnC01VBVn0z4RT7Zb1JQ2SjQZNzi7fY8n2dpP40D/YT8YXCI/PJUkhwuTLClJM1iksXQfgTEBQnFS0y8O4hYPpA16KaevipRPKpr3074DkEBYqAwxNQ5Al21FD5QltuVEPt5ReyHU2zJIIE6U+5yPUb4TWu65hf/DUBkRMQR4Ej0g4qKuuD2idKvz+WpIgVUpawUhTAZhzR9wFHp9O0MSTe4yGSTdJWCWO70rQ02dLQdAkKX3UYPBA2XsyjW0rJFGEs555QrNiQQcSy4KgAlQS7EhnqQCxqkd0NbvlyZM5SZWIApGFTuSQKhqFLP5QzRFRsOTkn4tiw7O3bKlJWmWtS3IUSpLb0hqDcYPJgXZ0khTu4YeazrzggmpjI1SaMTs0VQBPvqXLJClOoFsIYqJLZJBeDlxRruthVaVsARMmOpTORLCi/cQwhWZuMbQE56Wl3Lkq8kAAkkOwHVJNfyvHFukSpyCheFaTmD+sCyVIFCwDAUAABxE0AADAMDwjjFTiWAyar8eETe2yxaqn9inRZVry2Hmy1BdjWXBoMTKR+Veo4Hzi8yrMvokpWt1MAtYDFRbrEM2F4XLUznMBm4u7eQB7+EbXOI1PjFCyZsmzh90LaUPUKmzsJbdz3cYyA5x6x108KRkUqGxmssU20y09qYgc1JHqYCnbQ2VOdolfxg+jx5DYrIJiqkhJdnYHzi1WG5LCEJMxbq1BmHedEmDTT9RNMtE3bWxp/wA5+SVn+WALvvmXOtgmS3KFAochq4RodHYd8Q2e7bvZwlB5hR/5R3arbZ5cmYJGGXMKVBC0oAwqah8Wjnp7mqw3bJHsX3GKApEWe8NqkWizoDEFSQVE0ZWFiMPPjFeKU7/KEz3Pa/T80McGputzq4x+8ydPaDzpF3vy9UWWXiXiVkyUgE1pqQBFKs0vCtK0uSkhQpqC4gm9Z1qtCSlUta0qDM2ENzYesdGybr8sMs04P0Jpv2jIABEiYQSzlaEh3Iq2IioMC237RJiArDIlAsc5qlHUHJAik2wpQSnqOCXGJamPcSHgOyWjrdfDLH3ggEjuGe6HabPNtlo2vuoSZEhlhRWcZ4FSQW5V8oqS847Vb1zAQsk1GZfJ2bxMRKzijDFRjSFZpOUtTGOzkxInjGCUlKgQM2IakWq33ghQQEIVhQnCHZ20it7JWd7XKCk0JILimUemz5cuUK4QWoAITlpZNS5oq6fNPGrR53elmUpONIqAxHDfCmyllpUQ4Bcjfwizz5j9IMnfRs6/GK0kUEFg8dp+gnq3oqUfUsl82CZNIMuWShKcRNGZsXoIu/2Np/dpx3zQPBCfnFXuPbJCLIuXMcrQkhD+8CGCX4E+HKLd9j6WsazvnHyRLgVj0RdmvN7SSa7Ed7LPSKoO0VByAPeFR72eWdfAcqBmDqMGdQK3xZDMDexy8IZzrEsqJCQQXYvUPWIZl0qVRQDHOu9tx4RLB4Ywbc1qOUZKS7HFnJagpuD0hFeysMwkE5apfLR9NdIsMq4SguFA/hL5c0s/eDCi3T5iZq2QFgNkWILZANXSJY5ILImpfyN0x1bvYVWOacLJQoKUXCnTRQdmGB217VW1eDTaOjKSPcoTvxCsTWY1dYCVMQEBuqBXPJ8qxAlOIL8W+G+PXhGMoV3Mk1exedmnwKJILkMRk2EEesTDM8z6wLsghrP/AKj6JglOZ5mJ1HQtIceCG2EhCiM8Jbm1POEFx2ISZYJqoso03Bwnf/eHN7P0bAgHEnPJgcR9IrSdoiD2Az6EvEuXBn6iWnCr003vXw/AGTLixSUsnyLIgpV2RXrltSdHarZsOAjqbZ01Ldkh+RQ7fxQqnXzKTLC1LAQSzkHPM0A0FSdIGVfqeiXMwEYFYcJIclwxpoXfxiF5HqqePe6LofvK0b3wMZqQAABUpBLFhXNwBrVu+N4HWBxA79Ypsy/lrQVKUCUrB6MnqqS4IS2ZFN+nGD9mL7mzbSyikICVLIA7ISKMc8yM4uxZZR2gvd2Kcv6fPS5P05LApbkneT6mMgWx2kTEJWkulQcEZERuLjyipz7tVKYKlJS+WIOfMkxymeQpKQoAqySlJctU5CLdtNdfSTJSQcLg1YGgUl2fgYklSFJUUhKQgDqmo7svqsT6h2lUVSzoKlpSpSqqAro5bImLWjZGXqVnwHwgW2WIAomK7YWlL704nAbKlYtpIjFI6SXoed2+xIlTChIoFEDMkkqJHkREE6yLTUyyEgPi/TSHlpSP26YWyDjvRKHo8EplMAVKxMkgksARQlRAFDTlUxPKe7vctTaS07UuwTstK9h/qPmEmN7Ry1fs03B2sPe3vN3PG9lEtIw7i3+1MFTpQU4L5729IfjvSibqF+8Z5TLsKbU6TgRMUw6QilDRyxKd2IaaGA7fsNaZCsE6StJ0WASk8QoDCoa0Php6HadiJKySFLQTuNPD9YLVck1YShdoWpKRhD6AZCrxRqpbE7Vvc8sn3X0RQkpxKKwQnMsWDFhwcw5s9klZTUqlEV6rEHuAJfui8IuKRLNZhJ1Y172rEpRJA7BVz/U/CBWprgykmUhH7IiuKYDvaYPMIEHIveUpOFKZqxoRLWoji6gz84sCpMt3EqWO4fKOLW7Dnpyhix9zNXYo16WrojimJKUq6ox4QpTZnAglgKQvNtsytK8HEWnaS5hPkKDddIKkHVxmO8U8I8ylSXTxSfKC9krtWc8zUakk/ii12U2Y0IcneT6CPSdjr5RIkFCJVMRWSFJSkOAK4jXs6cI8ds8hZ90kgOcIem+kPbHMtbIwS5gCSOuJZemrkZx0sTbTUvqDDPBJxlCvgj3SXdySA6WLBwFKYHgXD+EbVdidX8T84q+z20alKwrtKVLOSVKluO7MmDL/AL1nySkpWwNCClBrmKkPoYnax6qa+wzTtY6Vdid6vH5iE0zZ9JmKqs1fMDRtAHin237R7XLtcuS8opWHqjrDtaggZp3QXM2wtDkugckfMmOeLGn5V9AUrLhZ9nZaR1QU8jGTNnpau0VeI5/d3xS5m3dqS3WQc80DhuaDbn26nTFkTBLwpQpaiEqdkj80co474X0O0l1s1mEtLDnp8OUUm17VqlzZiSJjJWof4ZIYE5Ej6cQfe+2WGUSgdYgNQ0CmGJmVvGkeZ2npZ08stJxLNELCZhxn3gAHINTRqGN8MtvwbxsXOXtii0ezxgqU+EAB6g0LGh/WFcxJBINCCxiK6rkEu0ykkJBQHcDMMR2hq1WMN5F39LNWVOEhRfiXyhvR9TDBPJr2SSb73bRF12GU3BR3ZVb5mLqooICQZbpKj2k4nIU+FwQ7NnFgl2hE1EtCSlRMtlNos4GrvdPgDEN2WwLmTZYSyUKVV3JctypT/bujrZWxpE+bh7KGwB3fE5JfVhTviWfVqEp6k7StevPF7npTxXGOjdcPavj/AJ8hdetzKkYcSknE+T6cxxg7ZrqSbZN+5JUAeKgo/wAog3bEHAjdiPpT4wF/h3RaV6zFYe7EhH9UT9JJ5NLZ7ufqJS6Jyly9vuMdmZjWSQPwCMirSLyKZctIJpLl5Ej3Exkeq0fPLg9B2pnFBlKBqCr+UtACbyC3JXQl8KlYcPCiKtvfwgzbFLy0H8R9P0ipBBd3jzXKmVxinEb2m2gqASXGIEmrEjJnrqanN4vSpg1LR5lIkEq6oJO4V8hFj2gtSU2uSVAn2ZIbQhWba0JjYWwciSoFv21YbUspOiC4/KB/LEcy81qSzBjmwZ+ZiadITMWqYuZgBLAYSVEACvCr+EdpElIJEuasD3jQeCQ57oU8GSUnS2LIdVghCOvlDbZY+yU/3vgIMVmrn8oHuGcFJVhSlIcZOXcZuTXKJzmrn8BFWOLj4WQ5ciyTcl6m0x2jMREDHM+eEJUolglKlE7gATDWhNgC6qJ3knxJjakUhSnaqz0AXTeym8WhspfVBekPTFNEWGI7eOqkcfhCy9tqJVnLEuv7oz790VK3faBNUqiUhINBmYxvc2ti7S0x5gJ6bPNngoClYuo4BAKVvV9CmnfF02e2oROSyqK3RW752WnTJ6pkpSVBZfrFinRsqikGnYDQTsJbx/1BeCiFIXTcMSVJ8Mosm39+KkyUolllTiQVjMJSA7HQlwH3PFKRslaJLzApJIckoWQQBU5gesQXzek2YlCJ1VILpJSQurAjcp6eEY4mpgaZcP7u2ltQQJIWJiVFIQJpJCTiDMp3SDUbqwhkyyzwzsQAmSiQ6QtJLNUAgkDicoTOVD4QsZ2exTVzzaJ6QlSXlplB+oUulWInIuT4wReF5CWHUW4Cph7tBaAqatQDOfEsAfrhFNveeAtNQXqRTQADz9I5LU9xb8K2J5luxMAC+QfMkwPZb/NmVOROBxLSJf5ElQUpTAVLJAb8UDS7xUgkhZTvw8MucbtllTMsK7StjNmWgJSpi+FEtymgZy6awxQA1FlRtZIK1kTEkUAD4SQAWKcWdSN3fBUq/ELUBLxLLjDhDlyMgM/nHnt1XSmcSCogYSqjaZCv1SNWu5+jlJmhfaUoM2WHDVwfxeUSy6PFKXv7hqfq0eq3Tacc84u0EkB0YTnWrZVHhDs2YMrMYqkjfSo3ZR4MLdOCSkTV4SGKcamI3EOxhgjbC1jOaVilFhKhSgoRE2b9NySlqU3vzYccsO1fA9Ql7OCWlYkqrMBxKUXV1nyIo2emYFYj2auiZKmTVzEgYmCWKT1XfTuHdHnt3bf2iSSWQp8wpJbMlgxpUwzsf2oTEqdaMQ1GIeVKQvJg6vTKLp39e/u7BrJBbJno952XppZQWq1SMmPAxVNpbUFXaZUpKml2jonLdcoxLUoNo5EaT9qUgpPs5oUxYMkh9HIO/hCfaq1oVYLKJePDNXNmkLZ3GFB7NCHdjB/p2HLjn41QWTNePQntyCCcwSDmEpHgkCMjlNlcDkPING49JtCEetbQ9H0OKYFFKSCyWck9XM6VhFZrYimCzpD1GN5iiHYlqAQ62lD2WZwAPgpMIrDKZKTLIqRiP4RQtTh5xKkuQMuWcXSexl4XpPA6qlIG5IQElnLBSKgtoYeSrnlWiXJmTkCYoSwxU5zAJo7Gu+K9ed5S0heOYhsIwoJD4nJLjw84c7ObRWdcmWgTpeMJAwlTFxwOfdBemxmJty3BbUgKUlJoAVBhSgUVAebRMmcpgwAL1BPuuQ4KXDkBwONYHvBWFZIzEyYPNJA8D5xx/wBRGQFdK0eK8TWkVmi3LYd3GoJ6QDJ0sPGCFdpT7/hCi5LehImKUQwAdW8kkMN5ctxeMuu9jOMxRYDGyUjNIAFFEe9qd2UJa8TZRHaKQ3xQDf0xrNOf/wBNfmkiCekgO+0FdnmpGZlrb+Exr4CXJ51LsaVDGCSlIxKDMFVAIbQ55boe3NtF7AJUD1AWVowBISRmCwI7oU3On2a31b/kKeXnEBlBIWNCqYoaUPRpT8fOOjJJNnTjTr31+BWqaJqypZZSlFgda/Q7oGtdh6xrAyknE6izboK/aSQzPxOY5GNZiMsSSks9dOEXC4p+JJDu0VOyAAuTlnwgqxpDk9LLQHoTMSCPAvGwfiOlwW6+MPQLxkhLdZmqNzEMXybjHm1ttPSLKyGfy3V1PGH1/wB6pEro0zjNKu0cQKQAQW5k8dIrWKHruJb9CT9pUP7+u+LTspdsu0dYzVezAKpZSASdClTkFLitAfWKkDHUuaQXBIIyIzgZQTCjNo9LthduNfEkxUL6AE1LsBhIHN/lDm7r0M2SlSu0OqTvbVuTQHbZwNGHf8jCYumFJWhItLjh9ZQ3vrqXfY0feM6ae9Ylp8kQvNnoXJ5d+jQbtnSTZQPdsyN9MalK8a+cMcl6GY4arvsJLqvYSVKeoUkpYeRhlKtUibJRLXMmAjGWCUsMR4s9ANYrMmpLx0FcI2t7BsdKumUWwTwzO60KS3Dq4nMCW26lSywKVnXASW4ZCvzgi7EhYGKrOGyHMnfw/tBFvtGFhLoGqphV9E0ybxhmva2Mjgb3SFsuwKxYVAgjtZU84mlJs47apx4JQgealH0jmTLBYUHGvwhtYbpfqlKetStQX46c4X7U2eBw5FyZdmNUrmS1A0xICk506yCFD+Aw+2tBw2KWpWIizpUS+ZmKKnrXJs4rs67WUwocmNa5ZiLFtm37dho0pEuWOGCWPjHa1YPs5Jbh9ilgoB3ufMxkbsigEJD5ACMiYeoS7HoN81s80fgPlWPKbftHMwmXKLAGpo+4tuEeoXraGss1X/tKP+0x45dVoR1ukzJz4QGNXYucU5Js4l2hXvgL5mGlnuyXNSSkEKGgOfJ4j6OQRiCgOESm2Ilp6inPCHb9jdgy57yWlYkLKik9gqFQdx4ceAiyWxAkJKpq0ooSylDGrglGZin3TZF2pK1FWEkhKV/dOZNNGPnFZWokuSefxrUxsXba7AzjSUu5dbRtXLTiZalEpZKUJZKVEEOVrqSHzSkZljrD7ZK/OnQR0aZaZZCEgPlhBck5kl48zs8jGoJSHPEhI8TFs2OE6SFlUoIllj1jhqH35UbMCClS5BR6OhcSJqW3uPKKtM22s6RQqUdyRl3kt4EwvtH2in/Lk96lP5AD1gdLYYZYNm5gCnKEhRPMAKfIOdN0Vy/k4p3RJWSKJUo7hoIHtm0donEhUwhLvhFE1rkM9c4V/trTArc3pHaKZsnaHqboQhNEAvk+cDmxuCogDPDhGZGdN3GJZd+KUkpLMRrTiQ+lIEvG99AesWcjIAZJTwjHGzlKhUpTukHtUfvgmyWJLELNXoXIpx0ziJAdQ5/GDVIhkUqM03uK70khC2GTA5vnxgQGC7ch3pX4ZwGIbETJUzS1RsKjRjQEaCWvY+3lKVpBqCCORofQQ2tA1IB5gfKKXYlqS5SSCaODpug0WlSQ6VEHPP1eIsi8VplMPKOJo4Nyp6QbtNbJqPYpUeiXIlBaCxBJlpBLEULAVG6EyrVMnST0YaYCApt3Dn84ns0iatAM4qK8nJcsKAHkKco66W7Di6eyspk2SpGY7+UZ0+4Q7vqzYVBLgghyPnACZQGQiqO6slkqdEtjSQhjm7xYbNspOWhJlqkzgQ7JmJxcihbEHhCBJiWWusBOFor6bqJQkk5UvqMbVs/Pl9uzzBxwEjxS8as96qlpCKMC4dwQ+40IjqzXrPl9ibMTyXTwdoN/7stGUwS5o3TJaT5sDE9NHpOUZ/8Al/kFskwTrTK6rFUxALZF1CN37Mx26cc3Wv1w+kMrtvSSqfKKrNJlETEq6VKikBi9Ummjd8KZQCrQVE5rUrxLwUWS5dO6iq+dljlIIAy8BGoFnWmpjIyjLBry+0actJRLQiWghq9YtkzmmXCKfPOoy3bosN37IzJhD0ffn4Z+kP7d9mEwSHkpVMmEgYQUAAPU1bjrrrBxlC6iRSUuWeclZiw7O7PmekqK8IPVFHJ3mC0/ZZbgAoyZnEAJJHLCovB8lEyyJEpVnng1IKpZ8APnBye1RNxqN3Pgc2ayJky0y0lhqr1VEdu2blTEKKZaErT1gpnEwHN69be++FarRPUoOhSUuDiY5AuRlTKLFddrKUGWWoacBCV0+SSuPJTLPjXhktioSrUZZ9ikJ0xMzilcJcvzMcWgTJv+Ioq4HIckikPb1usJUFITQ5gOWOfgYXlMPUdL94uCjJWhcLviVFiEFvGjGh6UA29ISgnXLxhKsZeMMr1tYUlgzP301hWV5cKxjETab2JlTep3t5RFhqnjGknqjnHM16coxAMZdHhUDpQ/D1gqZakjKvpBQsomWdKveAduFMQ+PhClKyKfVKQWNXZs56UiOeD2yzV8g3xhWoNvhhPSTmX+tIkumUFTUggEE9YEOMOr90G7jyJ1KT2FLwb0xwYdH+ESXrYUImPLU6DUDc+gPvAb44VJ9ljGim72f0jJGxDrosySXOg8YInWUEOByqCH3cDzhfY7fhwg0Trxg8WhGhfXwrCGtx6aoFuy2mTPDih6qhw+qxYrwvcAMgM/vFvLN4qyFmbOBA7vWDZqFpNU5Vycc4XOMXLcbj8rYuts5105EnWIOljJgL11iOYkgsQ0WKkqI5W3ZKJkdY4HBjvFGmFkkWJK0BQ1Hnr5xKmyBKQGcnL5xLszLeQ5yxFuVPi8DWq14VMNGHlEKbcnHsWbKKZqbJQKF+cD0SaHluPyiRdoCqHNhX1gWfKyINHgtJ2obSjLIBVMwnUFnHlGoDlz0kCkbjNzbRfLqveRJDqUpajuApwGQhrL26SHwyydzkD5xQ5aoMlGLceGMURzySZaZ21E6ZTFhG5NPPOAFzSv3uZephYmYVUTlr8gYlTLGgY+f6xUkkTtthRu4MWo+dTXnEn7N1EhuuC5bcfoeERy7QoUzieXNVmWjdLOtEMsE9p07mPqRCu+LLhZWblidTqH40I8IcJL5d/fA94yQZahuqO6ogMiuIzFLTJMrkYpNDyiFV4J0cmBZtqUqjtwETxxtl088IiyYl0tA8mzlRO4fCGd72AyVge6oBST5EePqIikWoANhd/rvgX4laJ60umRSLO6TStG8a+kTLkAAcge81jUu0EKfiGHKOp87EokZPT4RkE73NlVbBEi8FICAKgE04Kb+8EW661n2qZZ6NTMRUAsHdsqvnC5KvrnHo2yCZokpCgyas/ar8OdYCc3ilZqiskaPOTLiPouJD8c49Jv/Z+XNSpQSErqQpIqTuUNfWPPVJirFkWRbE2SDg9wRcnfEUxFGie1OFAFw1W5/pHIgZbhRVAlrnuwAZqfXd6RzJWosBvgtcsGJrNYithp9ZCFNJIarbN2S0GWvEGLP50eLZc1tTMruHrCeVcjhstzhvOObNik4hm+RSdYnl7OfHI7VOC34LKu7pdVBCQohnYQrt9xomJagNcKmy4cuEDSb8VkpNN4r5QZLvBKveZ9+muvGOSceANUZFYn7NzU5YTwBr4GBpd1zCpinDxMW2ZeKfvDkC/lCm0WwqVQch8TDNcjNMfQNu+3CUhMrDiFcixrmS9IST7T130xP5/pBy+ok6k674XqsuIg+UIx1bZTODjFRfJGq0dYxGu0HQ5iCVXWoKIVQ0flEd4WQJIYFjDrQimQS7QwjUYuy1pGRuxm5cJeUTv8I1GRbEnkTWeiw1IYTdI3GQ1iwiSY7mRkZGnEkvswHNPUPIxkZGPg1clDHZHKJLP2k8x6xqMjHx8gV/MY7Xf5PJX8sV4RkZEeLyIszedmiax2mMjIYKHWzssFS3ALIJDjI7xHp0yiEtwjUZEGX+IWR/hr5kE2POZKQbTUP1z6mMjIZi8s/gKyeaPxAdoT+9TfzfyiAkxkZFEPKhc/MzuLDYwyRGRkJz+gzCMT2Vcor3vGNxkRQ8zKZ+Q61jFZRqMh55xGmMsgz/MYyMjJ+VlnR/xCYpBWkEOGMd3WgVoM/jG4yAj5R+X+IxhfssBMtgA+J6Z1EJbSPZK7vhG4yDXID4EyjGRkZDx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2009">
            <a:off x="7167309" y="1771775"/>
            <a:ext cx="1730419"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descr="https://encrypted-tbn2.gstatic.com/images?q=tbn:ANd9GcR5rf1RJRqv10ay7Y-WK2ofgB9Ww1E0eOR67J3GHgTdKbdTv43hY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83134">
            <a:off x="5033020" y="1483148"/>
            <a:ext cx="1924786" cy="991557"/>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https://encrypted-tbn1.gstatic.com/images?q=tbn:ANd9GcSVeeN4yncsJd6a7p0aRTpertUoIpjSZ4Gr2XSxbyvs7byvZLKVH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80781">
            <a:off x="5148937" y="2926005"/>
            <a:ext cx="1834175" cy="1216138"/>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https://encrypted-tbn2.gstatic.com/images?q=tbn:ANd9GcRm2HEV0FI4Pkzlu7Yo7YZ1JXvTkcJMzy0LqimvVz0KUtDy-J9mS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44740">
            <a:off x="7137120" y="3412575"/>
            <a:ext cx="1725241" cy="1292266"/>
          </a:xfrm>
          <a:prstGeom prst="rect">
            <a:avLst/>
          </a:prstGeom>
          <a:noFill/>
          <a:extLst>
            <a:ext uri="{909E8E84-426E-40DD-AFC4-6F175D3DCCD1}">
              <a14:hiddenFill xmlns:a14="http://schemas.microsoft.com/office/drawing/2010/main">
                <a:solidFill>
                  <a:srgbClr val="FFFFFF"/>
                </a:solidFill>
              </a14:hiddenFill>
            </a:ext>
          </a:extLst>
        </p:spPr>
      </p:pic>
      <p:pic>
        <p:nvPicPr>
          <p:cNvPr id="6155" name="Picture 11" descr="http://www.brodetsky.leeds.sch.uk/pix067/gallery/IMG_538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299728">
            <a:off x="5194258" y="4501497"/>
            <a:ext cx="1602310" cy="1201732"/>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103043">
            <a:off x="6980553" y="5130563"/>
            <a:ext cx="1661331" cy="1244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152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Learning to Write</a:t>
            </a: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Content Placeholder 2"/>
          <p:cNvSpPr>
            <a:spLocks noGrp="1"/>
          </p:cNvSpPr>
          <p:nvPr>
            <p:ph idx="1"/>
          </p:nvPr>
        </p:nvSpPr>
        <p:spPr>
          <a:xfrm>
            <a:off x="155575" y="1224587"/>
            <a:ext cx="6487866" cy="5096679"/>
          </a:xfrm>
        </p:spPr>
        <p:txBody>
          <a:bodyPr vert="horz" lIns="91440" tIns="45720" rIns="91440" bIns="45720" rtlCol="0" anchor="t">
            <a:normAutofit lnSpcReduction="10000"/>
          </a:bodyPr>
          <a:lstStyle/>
          <a:p>
            <a:pPr marL="0" indent="0">
              <a:buNone/>
            </a:pPr>
            <a:r>
              <a:rPr lang="en-GB">
                <a:latin typeface="Comic Sans MS"/>
              </a:rPr>
              <a:t> </a:t>
            </a:r>
          </a:p>
          <a:p>
            <a:pPr marL="0" indent="0">
              <a:buNone/>
            </a:pPr>
            <a:r>
              <a:rPr lang="en-GB" dirty="0">
                <a:latin typeface="Comic Sans MS" panose="030F0702030302020204" pitchFamily="66" charset="0"/>
              </a:rPr>
              <a:t>-Daily name writing</a:t>
            </a:r>
          </a:p>
          <a:p>
            <a:pPr marL="0" indent="0">
              <a:buNone/>
            </a:pPr>
            <a:r>
              <a:rPr lang="en-GB" dirty="0">
                <a:latin typeface="Comic Sans MS" panose="030F0702030302020204" pitchFamily="66" charset="0"/>
              </a:rPr>
              <a:t>-Fine motor activities</a:t>
            </a:r>
          </a:p>
          <a:p>
            <a:pPr marL="0" indent="0">
              <a:buNone/>
            </a:pPr>
            <a:r>
              <a:rPr lang="en-GB" dirty="0">
                <a:latin typeface="Comic Sans MS" panose="030F0702030302020204" pitchFamily="66" charset="0"/>
              </a:rPr>
              <a:t>-Letter writing in phonics </a:t>
            </a:r>
          </a:p>
          <a:p>
            <a:pPr marL="0" indent="0">
              <a:buNone/>
            </a:pPr>
            <a:r>
              <a:rPr lang="en-GB" dirty="0">
                <a:latin typeface="Comic Sans MS" panose="030F0702030302020204" pitchFamily="66" charset="0"/>
              </a:rPr>
              <a:t>-Adult Led Activities </a:t>
            </a:r>
          </a:p>
          <a:p>
            <a:pPr marL="0" indent="0">
              <a:buNone/>
            </a:pPr>
            <a:r>
              <a:rPr lang="en-GB" dirty="0">
                <a:latin typeface="Comic Sans MS" panose="030F0702030302020204" pitchFamily="66" charset="0"/>
              </a:rPr>
              <a:t>-During choosing </a:t>
            </a:r>
          </a:p>
          <a:p>
            <a:pPr marL="0" indent="0">
              <a:buNone/>
            </a:pPr>
            <a:r>
              <a:rPr lang="en-GB" dirty="0">
                <a:latin typeface="Comic Sans MS" panose="030F0702030302020204" pitchFamily="66" charset="0"/>
              </a:rPr>
              <a:t>-Phonics homework</a:t>
            </a:r>
          </a:p>
          <a:p>
            <a:pPr marL="0" indent="0">
              <a:buNone/>
            </a:pPr>
            <a:r>
              <a:rPr lang="en-GB" dirty="0">
                <a:latin typeface="Comic Sans MS" panose="030F0702030302020204" pitchFamily="66" charset="0"/>
              </a:rPr>
              <a:t>-Writing at home</a:t>
            </a:r>
          </a:p>
          <a:p>
            <a:pPr marL="0" indent="0">
              <a:buNone/>
            </a:pPr>
            <a:r>
              <a:rPr lang="en-GB">
                <a:latin typeface="Comic Sans MS"/>
              </a:rPr>
              <a:t>-</a:t>
            </a:r>
          </a:p>
          <a:p>
            <a:pPr marL="0" indent="0">
              <a:buNone/>
            </a:pPr>
            <a:endParaRPr lang="en-GB" dirty="0">
              <a:latin typeface="Comic Sans MS" panose="030F0702030302020204" pitchFamily="66" charset="0"/>
            </a:endParaRPr>
          </a:p>
        </p:txBody>
      </p:sp>
      <p:sp>
        <p:nvSpPr>
          <p:cNvPr id="17" name="AutoShape 2" descr="data:image/jpeg;base64,/9j/4AAQSkZJRgABAQAAAQABAAD/2wCEAAkGBhQSERUUExMVFRUVGBsXFxUYGBccGBYYFxgXFRgYGBcYHCYeGBwjGRgaHy8gJCcpLCwsFx4xNTAqNSYrLCkBCQoKDgwOGg8PGiwkHyQvLy8sLCwpLCwsLCwsLCwsLCwsKSwsLCwsLCwsLCwsLCwsLCwsKSwsLCwsLCwsLCwsLP/AABEIAMIBAwMBIgACEQEDEQH/xAAbAAACAgMBAAAAAAAAAAAAAAAEBQMGAAECB//EAEYQAAECAwUEBwUFBgUDBQAAAAECEQADIQQFEjFBBlFhcRMiMoGRobEjQsHR8AdSYnLhFCSSwtLxM0OCorIVFjRTY3PT4v/EABoBAAMBAQEBAAAAAAAAAAAAAAIDBAEABQb/xAAzEQACAgEDAgMHAQgDAAAAAAAAAQIRAxIhMQRRIjJBE2FxgZGhsQUUIzPB0eHw8RVCUv/aAAwDAQACEQMRAD8AuiURIER2lEdhMQ0UkYRCG4ke0n/mHquLHhhFcSfaz/zD1XHUcUXbixrmWzChBWRLSSAHYOr5xWZtiUkkKSpJGYIII7jF+vGapN5zAlKlEyUjqs4rnUjfEci0qTapxUiYHTLA6hUQxVnhfV/OLlmnBUle18+/sTaU/qUeRapiOxNWnkoj0MEov2elITjcBmCkpORBFWfTfFpk22Qemx9GSZiz7RIfsgDtCmUA22ySDZ5eFKMRMpJUlVaticAs+emsa8sW6lD7HKLS2f3N3Jfc6esgpljCkl3Ul3KRxbwiW8F4pZKpaXM0AKdCq9IE0JZQy3QTJueXKm+yK0Okk5LfrgChGWucArkky5LrSR+0JYYTiPtlDN23mJIuEsicKS2736/Ic3JRpjazBLF0AtioQk+/XtN2m8zA024ZBZ5YDJqRjST2akij0V4wZKFVjOq+7rGtdz+cSTHdXVOVKHOuZfLLSPOeSUMklFtbvh+8bpTirRXbTspL91agWrUKD17wHHmIXTdlVe6tJ5gp9HEWm2TOsX4d4d6uNHfviBC6H/8AL1z17/hFEeszr/t9aAeGD9CXZW51ITMTOCVHqtUEN1hnzEEW+70BYwhtfWlYZ3eXUvLJOT75m+AL3mATkg6p+JjXkeTxP1DjHTsiGzSiJgY9VjTjTTLyhhhr3H0MCST7Qcj6j5wcgVPI+kLrcamLlLrvrqP0q0aCgcwmtKpT8+UcrKEqAKmKjSg+XrGulb3SRwLfGPI24PS0NhcicDQDww/1Q7sNwianrkNucE/pCazhCnYn+JVPOHFiuclOJMw0zap8xCtO+3JzVIDvu7lSggFeNNQknMZdUnXhrCvDD6+5ZEpDqUo4s1AD3TkRnlCUJj1Omdw3Is3mI8MZhiRoAVfsgf5g8FfKKKFBWGMwwEraCT94/wAJiKZtNJH3/wCH9YELSxnhjMMJ/wDuuWckqOunPfHH/dadJatRUjQOdOEY0zVFvgdYI5KIRztqyA/RjQ9o6tw4iG912ozZYWQA70HCMp1ZrTXJ30cZE+CNQJhfUpjoJjoJjbR6VEdnDQiuMe2tH5h/yXFgIhFco/eLRzH/ACXGNHJlK2pvQSLxWopKgZSUsCxrXWA7JtfLTMWopmJCggBmPZBzYjfHP2ij99VR+oj0MVnuMeiumhkgnJcquSV5HF7Mttz7SyU9KVLKccxS6pJcEBtDA15XhIVZMKTLK2RkkYwXBVVnitAj6EYSIL9kipalfo/oZ7R1WxKietNUzFg8FGC7nti1WizyyslPSpOE7wp8/GF2FPCGmy1lCrTKViSCmYhknNT4nw8mrzhsoqrf4MT7fkuCkddY4nTeaPXj6R0o1IfUUch2KSXdOkBXreyJNoWlWIUdwAQcQS+vDOAF7Qg2lBE5QldXHQgUJzS3IR4L6PLPI3W27v8A0V+2iopWOZk0lRzz/BoGeqt3pG5CN6XoD2VO3cM4rd4bQr6ZZlrSUYuq6E5Z6h86xxI2kmaiUeOEvTWhzg/+Ny1tX+fIz9oiXuwn2q6AdRGQI96bvAgC9LOF2hi9EPQtqR8Yi2UvQzpkxwlLJDBL/eObk74JtZ/eT/8AH/NGPE8fhlyhsZqW6IZF3hC8WImhDFtSDoBuhhJFVflMDKMF3eMSiN9PGMjHxBN0hJ/0xaphWWYGgevBhDKyy8LihcMQde6JJqVJcN1g4be24GFVptEwVSsZkNhAUGc1SXOQ0JhE+kxxqe/1/sP6fPn6nw3FfG/7hs1KUnE2GjMMi2Q5/OC7ptyqnEUAihzf63/RRSJsxSgWx6sQ/HSsObIC4JBS1SDRv76RvssM1stws66jDSlJP3p/atgi8bfjQEmYpfWeqGFAoODrnC+J7VOJLYiQ7txYxE0IwJJOK9GBPJrd0cLyMUWxWFK1LxA0+NfgIvc3snkYpN39TpVFmZ6cMRh8m1F0YuGGqu1CaM+YrwPnlC6+Z0uSElUvHiU2bd8GybzM1KlAKcDI5ks4y+qwptVmmzMBUhSmU7b+q2T060KhH954tl8TpSlXITd9rlKSVKQiWEqw1I3PmW+hB1m6JRPR4CRnhYs/Le0Vu22BcuQ01JSVTQas7YDWG2x+FP7QoU6gYBnBLhLcawyeBNNpgqUuAi8bEQghSgokirJowy4/pFjuFHsEd/qYr9rkNZkJWcZSouVkk1BaoGjxZbp6tnQfwv5kwLVOh1VHgKaMhMiTMmALM6YjGAoJSzJBqB2dzd8ZDPZC7R6wBGRuMi0jNNCK5x+82j695UPoRXX/AOVP+vejDUee/accFsBwkhUtOQ3FQiqonOMiOYj3W8bukTFDpUJUoijpCqDiRSFk3ZCxH/JT3Aj0Ii3H1EYpKQiWNt7HjUw0eMk21GQqeUesnYiwqqEGu5S+f3t0RTPs+sR++P8AUfi8NfVY2CsUzywLGohnsayrfJYhgVHPdLUYvC/s3sn35o70/wBMbu3Yez2ecibKWsqS9DhYgpKTkkHWOl1EGqicscuWVnbhLWrmhPqofCELneMosW3if3lP5B/yXFfEokHqvThFGLyoTPk4JLaRuUOUYUaN5iOgOGsNAL3sxY5ctScBdS5Tq6wLEGWchlVRie1qAtJc5Sh/yhdsvYUy1oWFEqmSy46rBwFaF9BnC695ylz14mZJw03CoEeDmacm07PZ6PA8irgeotaFkhKgSM2g+7TVTB9w350EUSYspHVfEaBnyz+EPtnLzm9MlK14gpVX0o9N0BFeofUY1jlpTG9ommYshwFHq4T97i2W7dWBrVOmIIdBoVAIIxAABkkFjv31aLBabuQvtAE6KBZX8QrAi9nyWwzFBssQCgPMRiiqqxuJLFvGn8f6rf8AAimTp6mxEgZeWbd0HWQEJCSXqTwcw1F1TGbHLPEy/mYKk3UTmoN+FAHmSYnnGSXg57sPLOWXbZLsl/jEk8ANvJpHEML5sKUS3lpAUVoGJVSxWkGvLdvhKq1KQSZmAJcBLE4iS5YgwrFh9lGrv1EOFbInn9hXI+kVC7uuFJz4Eg5uGbuy4xdLtQLQSgGgBKjR24cYjl7OTZZ6lhszEu/TzcWdCrQlt0MeNzWxinSaK9IkBDUGRyArhBGQzqG7o5m2PGtKyQMCgWCSMQBfd9GLIi7JoXWxySWfD06uqDSm+r5wbJsMyr2SUmuk5VeNILQ0n7/cC2n/ALPN70tfTzAhKXSAXBAJdL9blXLhBlzW1CJmBEsEqIBIQMIFWJqMhFxOzQdxYpYO9M9Q9I1I2dwLBFjSHd1ftCi3NJFXeDcaWmjlT3KtfU4hEtTEJVUEA1cA1rSLDdsv2CB+EQ4XYCzGzJI3dKWbdlEEqQUywE2bEQSKTRUgl8xSvGAePe0Fr2K0mw2qX1JZkqQmiSsKxYdAWpQU7oyLZLkggEyJqTqApBA79YyC1S7A2i3RhjcaislNGEd3f+XP5fEQ8hHYR++zvy/FECzUMbah2q3j8ICSnI4nAJ31ajdxg+1p3boVC7yCAkkChJdTmocZ6tnxjAkgZFjCQB0pNfxcQ1DRsn/SJJlnU3+I2rkkb+PGJ1WSiXqxd21cl/ONzJZ35M1DwO/fGUacy3apfOve0aKK90bRLbl+pPxhbtNY+ks5Tk6k1/1COuMd29jqctlyRXrshLtC8a8TsBQtQPoRxgMfZtJ+9M8R/TFb/Y0pWsHql2ZLMNeriS4ieYrhvr1Xq+5PGGLqpUnCWxz6OSdSjuPFfZtKGSpniP6YHmbAyxqs94/phKLKZjsSCA/aYMBwEelN1RyHpBftc+FLf1Al02nzRoq9muCTZHmpxOEkEkuGzNG4RVMKlqoaqVXmqPRLzs4WgpORzjzu/wCSOlVLl0CWCqntc+/yMKlJz8UnZZgyxwxaS3DJl29GkFTkk1NWpuHxhrctjSXIzAcGr57xFKkSJyBQqwFwcylx6Pvi9bLuoFQ7JAAG40JjHJegieqT1SGaJJ+8r+JXzglEn8Sv4lfOOgmO0iAcmAkczFEJod2p3gQjt1onA9WY3f8ANMPp1EmEdsQ6dO8OIU5NSGJWhbefTTZWEzFBiCwIDsaOyQ9WPdAirN95SlPm7V7mb+8NLSaFuGUL1lwOD+bfKBcmw03HgZ7CSf3yYhyUmQTVixExABy5x6CZfGKfsBZ+vOmfhQj/AHLUfhFwJh0eBb3ZyZfGOejjt45xQVsyjno40ZUdvAF830izSlTZnZFABmonJI4/IxybNoKMmOeg5CBLm2gk2lLyludUGi080/EU4wJarHaRMKpcxI6QseqSEJAJS6SoPkATn1jplqB+A2EtOrvwjI6lpYB6nUxkAFQfGRp4x4oEmyIRWUtbpnFH/wBcPFKeEUv/AM9XGX8EfKBZyItrbauWElCil3yipTb6nf8Aqr/iMWnbQezTzPwijLHGFTPf/TYRlibaXP8AQcbP3nMNoSlS1KCwoFyT7pVRzm4i0z5JJ7ShwHdFHuAtapX5j5pUPjF9Uj6pGx4Jev8ABm27A6UAEkEvrlrXfAtpVLMlSlAlLB2Ll8YZsGZxMzGDjL+niC0WAqkrQksSCxO8EKcs2ojpRUk0yDVJbop6igqITKSCFEFKsb1FHBVmGPCOSAw6iQ4+6cq1BxF/rfAFqkTEkqWQkqqSVIqQ+48YCm25s53+8fCIYYIzVwla+pf7XLHaU19X/QcpmJQpAUhDqcVYaCimBZidNTF5RavYpUdUJLcwDnHldmUmYrClbln7RyGdTQRdVXxglSkLqrA9GwsCQK8gIpxYYQlpXmrf69rJpLLm8Sd/f+QytV4hMpa1UCA548PrfHna0KUpZfNacXB8Sj5qEcX7fc2f7JTIlhT4U6tliOsRWa8goqTkVKDHi/6Q+UHERCSb+BYZaVBkpSChs38ucO/s2sHTSprnC01VBVn0z4RT7Zb1JQ2SjQZNzi7fY8n2dpP40D/YT8YXCI/PJUkhwuTLClJM1iksXQfgTEBQnFS0y8O4hYPpA16KaevipRPKpr3074DkEBYqAwxNQ5Al21FD5QltuVEPt5ReyHU2zJIIE6U+5yPUb4TWu65hf/DUBkRMQR4Ej0g4qKuuD2idKvz+WpIgVUpawUhTAZhzR9wFHp9O0MSTe4yGSTdJWCWO70rQ02dLQdAkKX3UYPBA2XsyjW0rJFGEs555QrNiQQcSy4KgAlQS7EhnqQCxqkd0NbvlyZM5SZWIApGFTuSQKhqFLP5QzRFRsOTkn4tiw7O3bKlJWmWtS3IUSpLb0hqDcYPJgXZ0khTu4YeazrzggmpjI1SaMTs0VQBPvqXLJClOoFsIYqJLZJBeDlxRruthVaVsARMmOpTORLCi/cQwhWZuMbQE56Wl3Lkq8kAAkkOwHVJNfyvHFukSpyCheFaTmD+sCyVIFCwDAUAABxE0AADAMDwjjFTiWAyar8eETe2yxaqn9inRZVry2Hmy1BdjWXBoMTKR+Veo4Hzi8yrMvokpWt1MAtYDFRbrEM2F4XLUznMBm4u7eQB7+EbXOI1PjFCyZsmzh90LaUPUKmzsJbdz3cYyA5x6x108KRkUqGxmssU20y09qYgc1JHqYCnbQ2VOdolfxg+jx5DYrIJiqkhJdnYHzi1WG5LCEJMxbq1BmHedEmDTT9RNMtE3bWxp/wA5+SVn+WALvvmXOtgmS3KFAochq4RodHYd8Q2e7bvZwlB5hR/5R3arbZ5cmYJGGXMKVBC0oAwqah8Wjnp7mqw3bJHsX3GKApEWe8NqkWizoDEFSQVE0ZWFiMPPjFeKU7/KEz3Pa/T80McGputzq4x+8ydPaDzpF3vy9UWWXiXiVkyUgE1pqQBFKs0vCtK0uSkhQpqC4gm9Z1qtCSlUta0qDM2ENzYesdGybr8sMs04P0Jpv2jIABEiYQSzlaEh3Iq2IioMC237RJiArDIlAsc5qlHUHJAik2wpQSnqOCXGJamPcSHgOyWjrdfDLH3ggEjuGe6HabPNtlo2vuoSZEhlhRWcZ4FSQW5V8oqS847Vb1zAQsk1GZfJ2bxMRKzijDFRjSFZpOUtTGOzkxInjGCUlKgQM2IakWq33ghQQEIVhQnCHZ20it7JWd7XKCk0JILimUemz5cuUK4QWoAITlpZNS5oq6fNPGrR53elmUpONIqAxHDfCmyllpUQ4Bcjfwizz5j9IMnfRs6/GK0kUEFg8dp+gnq3oqUfUsl82CZNIMuWShKcRNGZsXoIu/2Np/dpx3zQPBCfnFXuPbJCLIuXMcrQkhD+8CGCX4E+HKLd9j6WsazvnHyRLgVj0RdmvN7SSa7Ed7LPSKoO0VByAPeFR72eWdfAcqBmDqMGdQK3xZDMDexy8IZzrEsqJCQQXYvUPWIZl0qVRQDHOu9tx4RLB4Ywbc1qOUZKS7HFnJagpuD0hFeysMwkE5apfLR9NdIsMq4SguFA/hL5c0s/eDCi3T5iZq2QFgNkWILZANXSJY5ILImpfyN0x1bvYVWOacLJQoKUXCnTRQdmGB217VW1eDTaOjKSPcoTvxCsTWY1dYCVMQEBuqBXPJ8qxAlOIL8W+G+PXhGMoV3Mk1exedmnwKJILkMRk2EEesTDM8z6wLsghrP/AKj6JglOZ5mJ1HQtIceCG2EhCiM8Jbm1POEFx2ISZYJqoso03Bwnf/eHN7P0bAgHEnPJgcR9IrSdoiD2Az6EvEuXBn6iWnCr003vXw/AGTLixSUsnyLIgpV2RXrltSdHarZsOAjqbZ01Ldkh+RQ7fxQqnXzKTLC1LAQSzkHPM0A0FSdIGVfqeiXMwEYFYcJIclwxpoXfxiF5HqqePe6LofvK0b3wMZqQAABUpBLFhXNwBrVu+N4HWBxA79Ypsy/lrQVKUCUrB6MnqqS4IS2ZFN+nGD9mL7mzbSyikICVLIA7ISKMc8yM4uxZZR2gvd2Kcv6fPS5P05LApbkneT6mMgWx2kTEJWkulQcEZERuLjyipz7tVKYKlJS+WIOfMkxymeQpKQoAqySlJctU5CLdtNdfSTJSQcLg1YGgUl2fgYklSFJUUhKQgDqmo7svqsT6h2lUVSzoKlpSpSqqAro5bImLWjZGXqVnwHwgW2WIAomK7YWlL704nAbKlYtpIjFI6SXoed2+xIlTChIoFEDMkkqJHkREE6yLTUyyEgPi/TSHlpSP26YWyDjvRKHo8EplMAVKxMkgksARQlRAFDTlUxPKe7vctTaS07UuwTstK9h/qPmEmN7Ry1fs03B2sPe3vN3PG9lEtIw7i3+1MFTpQU4L5729IfjvSibqF+8Z5TLsKbU6TgRMUw6QilDRyxKd2IaaGA7fsNaZCsE6StJ0WASk8QoDCoa0Php6HadiJKySFLQTuNPD9YLVck1YShdoWpKRhD6AZCrxRqpbE7Vvc8sn3X0RQkpxKKwQnMsWDFhwcw5s9klZTUqlEV6rEHuAJfui8IuKRLNZhJ1Y172rEpRJA7BVz/U/CBWprgykmUhH7IiuKYDvaYPMIEHIveUpOFKZqxoRLWoji6gz84sCpMt3EqWO4fKOLW7Dnpyhix9zNXYo16WrojimJKUq6ox4QpTZnAglgKQvNtsytK8HEWnaS5hPkKDddIKkHVxmO8U8I8ylSXTxSfKC9krtWc8zUakk/ii12U2Y0IcneT6CPSdjr5RIkFCJVMRWSFJSkOAK4jXs6cI8ds8hZ90kgOcIem+kPbHMtbIwS5gCSOuJZemrkZx0sTbTUvqDDPBJxlCvgj3SXdySA6WLBwFKYHgXD+EbVdidX8T84q+z20alKwrtKVLOSVKluO7MmDL/AL1nySkpWwNCClBrmKkPoYnax6qa+wzTtY6Vdid6vH5iE0zZ9JmKqs1fMDRtAHin237R7XLtcuS8opWHqjrDtaggZp3QXM2wtDkugckfMmOeLGn5V9AUrLhZ9nZaR1QU8jGTNnpau0VeI5/d3xS5m3dqS3WQc80DhuaDbn26nTFkTBLwpQpaiEqdkj80co474X0O0l1s1mEtLDnp8OUUm17VqlzZiSJjJWof4ZIYE5Ej6cQfe+2WGUSgdYgNQ0CmGJmVvGkeZ2npZ08stJxLNELCZhxn3gAHINTRqGN8MtvwbxsXOXtii0ezxgqU+EAB6g0LGh/WFcxJBINCCxiK6rkEu0ykkJBQHcDMMR2hq1WMN5F39LNWVOEhRfiXyhvR9TDBPJr2SSb73bRF12GU3BR3ZVb5mLqooICQZbpKj2k4nIU+FwQ7NnFgl2hE1EtCSlRMtlNos4GrvdPgDEN2WwLmTZYSyUKVV3JctypT/bujrZWxpE+bh7KGwB3fE5JfVhTviWfVqEp6k7StevPF7npTxXGOjdcPavj/AJ8hdetzKkYcSknE+T6cxxg7ZrqSbZN+5JUAeKgo/wAog3bEHAjdiPpT4wF/h3RaV6zFYe7EhH9UT9JJ5NLZ7ufqJS6Jyly9vuMdmZjWSQPwCMirSLyKZctIJpLl5Ej3Exkeq0fPLg9B2pnFBlKBqCr+UtACbyC3JXQl8KlYcPCiKtvfwgzbFLy0H8R9P0ipBBd3jzXKmVxinEb2m2gqASXGIEmrEjJnrqanN4vSpg1LR5lIkEq6oJO4V8hFj2gtSU2uSVAn2ZIbQhWba0JjYWwciSoFv21YbUspOiC4/KB/LEcy81qSzBjmwZ+ZiadITMWqYuZgBLAYSVEACvCr+EdpElIJEuasD3jQeCQ57oU8GSUnS2LIdVghCOvlDbZY+yU/3vgIMVmrn8oHuGcFJVhSlIcZOXcZuTXKJzmrn8BFWOLj4WQ5ciyTcl6m0x2jMREDHM+eEJUolglKlE7gATDWhNgC6qJ3knxJjakUhSnaqz0AXTeym8WhspfVBekPTFNEWGI7eOqkcfhCy9tqJVnLEuv7oz790VK3faBNUqiUhINBmYxvc2ti7S0x5gJ6bPNngoClYuo4BAKVvV9CmnfF02e2oROSyqK3RW752WnTJ6pkpSVBZfrFinRsqikGnYDQTsJbx/1BeCiFIXTcMSVJ8Mosm39+KkyUolllTiQVjMJSA7HQlwH3PFKRslaJLzApJIckoWQQBU5gesQXzek2YlCJ1VILpJSQurAjcp6eEY4mpgaZcP7u2ltQQJIWJiVFIQJpJCTiDMp3SDUbqwhkyyzwzsQAmSiQ6QtJLNUAgkDicoTOVD4QsZ2exTVzzaJ6QlSXlplB+oUulWInIuT4wReF5CWHUW4Cph7tBaAqatQDOfEsAfrhFNveeAtNQXqRTQADz9I5LU9xb8K2J5luxMAC+QfMkwPZb/NmVOROBxLSJf5ElQUpTAVLJAb8UDS7xUgkhZTvw8MucbtllTMsK7StjNmWgJSpi+FEtymgZy6awxQA1FlRtZIK1kTEkUAD4SQAWKcWdSN3fBUq/ELUBLxLLjDhDlyMgM/nHnt1XSmcSCogYSqjaZCv1SNWu5+jlJmhfaUoM2WHDVwfxeUSy6PFKXv7hqfq0eq3Tacc84u0EkB0YTnWrZVHhDs2YMrMYqkjfSo3ZR4MLdOCSkTV4SGKcamI3EOxhgjbC1jOaVilFhKhSgoRE2b9NySlqU3vzYccsO1fA9Ql7OCWlYkqrMBxKUXV1nyIo2emYFYj2auiZKmTVzEgYmCWKT1XfTuHdHnt3bf2iSSWQp8wpJbMlgxpUwzsf2oTEqdaMQ1GIeVKQvJg6vTKLp39e/u7BrJBbJno952XppZQWq1SMmPAxVNpbUFXaZUpKml2jonLdcoxLUoNo5EaT9qUgpPs5oUxYMkh9HIO/hCfaq1oVYLKJePDNXNmkLZ3GFB7NCHdjB/p2HLjn41QWTNePQntyCCcwSDmEpHgkCMjlNlcDkPING49JtCEetbQ9H0OKYFFKSCyWck9XM6VhFZrYimCzpD1GN5iiHYlqAQ62lD2WZwAPgpMIrDKZKTLIqRiP4RQtTh5xKkuQMuWcXSexl4XpPA6qlIG5IQElnLBSKgtoYeSrnlWiXJmTkCYoSwxU5zAJo7Gu+K9ed5S0heOYhsIwoJD4nJLjw84c7ObRWdcmWgTpeMJAwlTFxwOfdBemxmJty3BbUgKUlJoAVBhSgUVAebRMmcpgwAL1BPuuQ4KXDkBwONYHvBWFZIzEyYPNJA8D5xx/wBRGQFdK0eK8TWkVmi3LYd3GoJ6QDJ0sPGCFdpT7/hCi5LehImKUQwAdW8kkMN5ctxeMuu9jOMxRYDGyUjNIAFFEe9qd2UJa8TZRHaKQ3xQDf0xrNOf/wBNfmkiCekgO+0FdnmpGZlrb+Exr4CXJ51LsaVDGCSlIxKDMFVAIbQ55boe3NtF7AJUD1AWVowBISRmCwI7oU3On2a31b/kKeXnEBlBIWNCqYoaUPRpT8fOOjJJNnTjTr31+BWqaJqypZZSlFgda/Q7oGtdh6xrAyknE6izboK/aSQzPxOY5GNZiMsSSks9dOEXC4p+JJDu0VOyAAuTlnwgqxpDk9LLQHoTMSCPAvGwfiOlwW6+MPQLxkhLdZmqNzEMXybjHm1ttPSLKyGfy3V1PGH1/wB6pEro0zjNKu0cQKQAQW5k8dIrWKHruJb9CT9pUP7+u+LTspdsu0dYzVezAKpZSASdClTkFLitAfWKkDHUuaQXBIIyIzgZQTCjNo9LthduNfEkxUL6AE1LsBhIHN/lDm7r0M2SlSu0OqTvbVuTQHbZwNGHf8jCYumFJWhItLjh9ZQ3vrqXfY0feM6ae9Ylp8kQvNnoXJ5d+jQbtnSTZQPdsyN9MalK8a+cMcl6GY4arvsJLqvYSVKeoUkpYeRhlKtUibJRLXMmAjGWCUsMR4s9ANYrMmpLx0FcI2t7BsdKumUWwTwzO60KS3Dq4nMCW26lSywKVnXASW4ZCvzgi7EhYGKrOGyHMnfw/tBFvtGFhLoGqphV9E0ybxhmva2Mjgb3SFsuwKxYVAgjtZU84mlJs47apx4JQgealH0jmTLBYUHGvwhtYbpfqlKetStQX46c4X7U2eBw5FyZdmNUrmS1A0xICk506yCFD+Aw+2tBw2KWpWIizpUS+ZmKKnrXJs4rs67WUwocmNa5ZiLFtm37dho0pEuWOGCWPjHa1YPs5Jbh9ilgoB3ufMxkbsigEJD5ACMiYeoS7HoN81s80fgPlWPKbftHMwmXKLAGpo+4tuEeoXraGss1X/tKP+0x45dVoR1ukzJz4QGNXYucU5Js4l2hXvgL5mGlnuyXNSSkEKGgOfJ4j6OQRiCgOESm2Ilp6inPCHb9jdgy57yWlYkLKik9gqFQdx4ceAiyWxAkJKpq0ooSylDGrglGZin3TZF2pK1FWEkhKV/dOZNNGPnFZWokuSefxrUxsXba7AzjSUu5dbRtXLTiZalEpZKUJZKVEEOVrqSHzSkZljrD7ZK/OnQR0aZaZZCEgPlhBck5kl48zs8jGoJSHPEhI8TFs2OE6SFlUoIllj1jhqH35UbMCClS5BR6OhcSJqW3uPKKtM22s6RQqUdyRl3kt4EwvtH2in/Lk96lP5AD1gdLYYZYNm5gCnKEhRPMAKfIOdN0Vy/k4p3RJWSKJUo7hoIHtm0donEhUwhLvhFE1rkM9c4V/trTArc3pHaKZsnaHqboQhNEAvk+cDmxuCogDPDhGZGdN3GJZd+KUkpLMRrTiQ+lIEvG99AesWcjIAZJTwjHGzlKhUpTukHtUfvgmyWJLELNXoXIpx0ziJAdQ5/GDVIhkUqM03uK70khC2GTA5vnxgQGC7ch3pX4ZwGIbETJUzS1RsKjRjQEaCWvY+3lKVpBqCCORofQQ2tA1IB5gfKKXYlqS5SSCaODpug0WlSQ6VEHPP1eIsi8VplMPKOJo4Nyp6QbtNbJqPYpUeiXIlBaCxBJlpBLEULAVG6EyrVMnST0YaYCApt3Dn84ns0iatAM4qK8nJcsKAHkKco66W7Di6eyspk2SpGY7+UZ0+4Q7vqzYVBLgghyPnACZQGQiqO6slkqdEtjSQhjm7xYbNspOWhJlqkzgQ7JmJxcihbEHhCBJiWWusBOFor6bqJQkk5UvqMbVs/Pl9uzzBxwEjxS8as96qlpCKMC4dwQ+40IjqzXrPl9ibMTyXTwdoN/7stGUwS5o3TJaT5sDE9NHpOUZ/8Al/kFskwTrTK6rFUxALZF1CN37Mx26cc3Wv1w+kMrtvSSqfKKrNJlETEq6VKikBi9Ummjd8KZQCrQVE5rUrxLwUWS5dO6iq+dljlIIAy8BGoFnWmpjIyjLBry+0actJRLQiWghq9YtkzmmXCKfPOoy3bosN37IzJhD0ffn4Z+kP7d9mEwSHkpVMmEgYQUAAPU1bjrrrBxlC6iRSUuWeclZiw7O7PmekqK8IPVFHJ3mC0/ZZbgAoyZnEAJJHLCovB8lEyyJEpVnng1IKpZ8APnBye1RNxqN3Pgc2ayJky0y0lhqr1VEdu2blTEKKZaErT1gpnEwHN69be++FarRPUoOhSUuDiY5AuRlTKLFddrKUGWWoacBCV0+SSuPJTLPjXhktioSrUZZ9ikJ0xMzilcJcvzMcWgTJv+Ioq4HIckikPb1usJUFITQ5gOWOfgYXlMPUdL94uCjJWhcLviVFiEFvGjGh6UA29ISgnXLxhKsZeMMr1tYUlgzP301hWV5cKxjETab2JlTep3t5RFhqnjGknqjnHM16coxAMZdHhUDpQ/D1gqZakjKvpBQsomWdKveAduFMQ+PhClKyKfVKQWNXZs56UiOeD2yzV8g3xhWoNvhhPSTmX+tIkumUFTUggEE9YEOMOr90G7jyJ1KT2FLwb0xwYdH+ESXrYUImPLU6DUDc+gPvAb44VJ9ljGim72f0jJGxDrosySXOg8YInWUEOByqCH3cDzhfY7fhwg0Trxg8WhGhfXwrCGtx6aoFuy2mTPDih6qhw+qxYrwvcAMgM/vFvLN4qyFmbOBA7vWDZqFpNU5Vycc4XOMXLcbj8rYuts5105EnWIOljJgL11iOYkgsQ0WKkqI5W3ZKJkdY4HBjvFGmFkkWJK0BQ1Hnr5xKmyBKQGcnL5xLszLeQ5yxFuVPi8DWq14VMNGHlEKbcnHsWbKKZqbJQKF+cD0SaHluPyiRdoCqHNhX1gWfKyINHgtJ2obSjLIBVMwnUFnHlGoDlz0kCkbjNzbRfLqveRJDqUpajuApwGQhrL26SHwyydzkD5xQ5aoMlGLceGMURzySZaZ21E6ZTFhG5NPPOAFzSv3uZephYmYVUTlr8gYlTLGgY+f6xUkkTtthRu4MWo+dTXnEn7N1EhuuC5bcfoeERy7QoUzieXNVmWjdLOtEMsE9p07mPqRCu+LLhZWblidTqH40I8IcJL5d/fA94yQZahuqO6ogMiuIzFLTJMrkYpNDyiFV4J0cmBZtqUqjtwETxxtl088IiyYl0tA8mzlRO4fCGd72AyVge6oBST5EePqIikWoANhd/rvgX4laJ60umRSLO6TStG8a+kTLkAAcge81jUu0EKfiGHKOp87EokZPT4RkE73NlVbBEi8FICAKgE04Kb+8EW661n2qZZ6NTMRUAsHdsqvnC5KvrnHo2yCZokpCgyas/ar8OdYCc3ilZqiskaPOTLiPouJD8c49Jv/Z+XNSpQSErqQpIqTuUNfWPPVJirFkWRbE2SDg9wRcnfEUxFGie1OFAFw1W5/pHIgZbhRVAlrnuwAZqfXd6RzJWosBvgtcsGJrNYithp9ZCFNJIarbN2S0GWvEGLP50eLZc1tTMruHrCeVcjhstzhvOObNik4hm+RSdYnl7OfHI7VOC34LKu7pdVBCQohnYQrt9xomJagNcKmy4cuEDSb8VkpNN4r5QZLvBKveZ9+muvGOSceANUZFYn7NzU5YTwBr4GBpd1zCpinDxMW2ZeKfvDkC/lCm0WwqVQch8TDNcjNMfQNu+3CUhMrDiFcixrmS9IST7T130xP5/pBy+ok6k674XqsuIg+UIx1bZTODjFRfJGq0dYxGu0HQ5iCVXWoKIVQ0flEd4WQJIYFjDrQimQS7QwjUYuy1pGRuxm5cJeUTv8I1GRbEnkTWeiw1IYTdI3GQ1iwiSY7mRkZGnEkvswHNPUPIxkZGPg1clDHZHKJLP2k8x6xqMjHx8gV/MY7Xf5PJX8sV4RkZEeLyIszedmiax2mMjIYKHWzssFS3ALIJDjI7xHp0yiEtwjUZEGX+IWR/hr5kE2POZKQbTUP1z6mMjIZi8s/gKyeaPxAdoT+9TfzfyiAkxkZFEPKhc/MzuLDYwyRGRkJz+gzCMT2Vcor3vGNxkRQ8zKZ+Q61jFZRqMh55xGmMsgz/MYyMjJ+VlnR/xCYpBWkEOGMd3WgVoM/jG4yAj5R+X+IxhfssBMtgA+J6Z1EJbSPZK7vhG4yDXID4EyjGRkZDx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3" name="Picture 9" descr="https://encrypted-tbn2.gstatic.com/images?q=tbn:ANd9GcRm2HEV0FI4Pkzlu7Yo7YZ1JXvTkcJMzy0LqimvVz0KUtDy-J9m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44740">
            <a:off x="7137120" y="3412575"/>
            <a:ext cx="1725241" cy="12922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rot="21079764">
            <a:off x="4745032" y="3516873"/>
            <a:ext cx="1970691" cy="1311405"/>
          </a:xfrm>
          <a:prstGeom prst="rect">
            <a:avLst/>
          </a:prstGeom>
        </p:spPr>
      </p:pic>
      <p:pic>
        <p:nvPicPr>
          <p:cNvPr id="4" name="Picture 3"/>
          <p:cNvPicPr>
            <a:picLocks noChangeAspect="1"/>
          </p:cNvPicPr>
          <p:nvPr/>
        </p:nvPicPr>
        <p:blipFill>
          <a:blip r:embed="rId4"/>
          <a:stretch>
            <a:fillRect/>
          </a:stretch>
        </p:blipFill>
        <p:spPr>
          <a:xfrm rot="623444">
            <a:off x="6913276" y="1378997"/>
            <a:ext cx="1951960" cy="1462086"/>
          </a:xfrm>
          <a:prstGeom prst="rect">
            <a:avLst/>
          </a:prstGeom>
        </p:spPr>
      </p:pic>
      <p:pic>
        <p:nvPicPr>
          <p:cNvPr id="6" name="Picture 5"/>
          <p:cNvPicPr>
            <a:picLocks noChangeAspect="1"/>
          </p:cNvPicPr>
          <p:nvPr/>
        </p:nvPicPr>
        <p:blipFill>
          <a:blip r:embed="rId5"/>
          <a:stretch>
            <a:fillRect/>
          </a:stretch>
        </p:blipFill>
        <p:spPr>
          <a:xfrm rot="408347">
            <a:off x="6919632" y="5295463"/>
            <a:ext cx="2003797" cy="1333436"/>
          </a:xfrm>
          <a:prstGeom prst="rect">
            <a:avLst/>
          </a:prstGeom>
        </p:spPr>
      </p:pic>
      <p:pic>
        <p:nvPicPr>
          <p:cNvPr id="7" name="Picture 6"/>
          <p:cNvPicPr>
            <a:picLocks noChangeAspect="1"/>
          </p:cNvPicPr>
          <p:nvPr/>
        </p:nvPicPr>
        <p:blipFill>
          <a:blip r:embed="rId6"/>
          <a:stretch>
            <a:fillRect/>
          </a:stretch>
        </p:blipFill>
        <p:spPr>
          <a:xfrm rot="21334499">
            <a:off x="4557982" y="5137822"/>
            <a:ext cx="2057126" cy="1424750"/>
          </a:xfrm>
          <a:prstGeom prst="rect">
            <a:avLst/>
          </a:prstGeom>
        </p:spPr>
      </p:pic>
      <p:pic>
        <p:nvPicPr>
          <p:cNvPr id="8" name="Picture 7"/>
          <p:cNvPicPr>
            <a:picLocks noChangeAspect="1"/>
          </p:cNvPicPr>
          <p:nvPr/>
        </p:nvPicPr>
        <p:blipFill>
          <a:blip r:embed="rId7"/>
          <a:stretch>
            <a:fillRect/>
          </a:stretch>
        </p:blipFill>
        <p:spPr>
          <a:xfrm rot="21075737">
            <a:off x="4451462" y="1356875"/>
            <a:ext cx="1951960" cy="1462086"/>
          </a:xfrm>
          <a:prstGeom prst="rect">
            <a:avLst/>
          </a:prstGeom>
        </p:spPr>
      </p:pic>
    </p:spTree>
    <p:extLst>
      <p:ext uri="{BB962C8B-B14F-4D97-AF65-F5344CB8AC3E}">
        <p14:creationId xmlns:p14="http://schemas.microsoft.com/office/powerpoint/2010/main" val="1168841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10E70B-A4FE-4F9C-BFC6-0C8C6F339521}"/>
              </a:ext>
            </a:extLst>
          </p:cNvPr>
          <p:cNvSpPr/>
          <p:nvPr/>
        </p:nvSpPr>
        <p:spPr>
          <a:xfrm>
            <a:off x="3131840" y="2564904"/>
            <a:ext cx="2440092" cy="1015663"/>
          </a:xfrm>
          <a:prstGeom prst="rect">
            <a:avLst/>
          </a:prstGeom>
        </p:spPr>
        <p:txBody>
          <a:bodyPr wrap="none">
            <a:spAutoFit/>
          </a:bodyPr>
          <a:lstStyle/>
          <a:p>
            <a:r>
              <a:rPr lang="en-GB" sz="6000" dirty="0">
                <a:latin typeface="Comic Sans MS"/>
                <a:ea typeface="Calibri"/>
                <a:cs typeface="Calibri"/>
              </a:rPr>
              <a:t>Maths</a:t>
            </a:r>
            <a:endParaRPr lang="en-GB" sz="6000" dirty="0"/>
          </a:p>
        </p:txBody>
      </p:sp>
    </p:spTree>
    <p:extLst>
      <p:ext uri="{BB962C8B-B14F-4D97-AF65-F5344CB8AC3E}">
        <p14:creationId xmlns:p14="http://schemas.microsoft.com/office/powerpoint/2010/main" val="3323061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DFC9D-F248-8F2C-77D6-75E882AFA6AD}"/>
              </a:ext>
            </a:extLst>
          </p:cNvPr>
          <p:cNvSpPr>
            <a:spLocks noGrp="1"/>
          </p:cNvSpPr>
          <p:nvPr>
            <p:ph type="title"/>
          </p:nvPr>
        </p:nvSpPr>
        <p:spPr/>
        <p:txBody>
          <a:bodyPr/>
          <a:lstStyle/>
          <a:p>
            <a:r>
              <a:rPr lang="en-GB" dirty="0">
                <a:latin typeface="Comic Sans MS"/>
                <a:ea typeface="Calibri"/>
                <a:cs typeface="Calibri"/>
              </a:rPr>
              <a:t>How we teach Maths</a:t>
            </a:r>
            <a:endParaRPr lang="en-US" dirty="0">
              <a:latin typeface="Comic Sans MS"/>
              <a:ea typeface="Calibri"/>
              <a:cs typeface="Calibri"/>
            </a:endParaRPr>
          </a:p>
        </p:txBody>
      </p:sp>
      <p:sp>
        <p:nvSpPr>
          <p:cNvPr id="3" name="Content Placeholder 2">
            <a:extLst>
              <a:ext uri="{FF2B5EF4-FFF2-40B4-BE49-F238E27FC236}">
                <a16:creationId xmlns:a16="http://schemas.microsoft.com/office/drawing/2014/main" id="{5676397E-4F30-D61D-29B8-49D0B602E541}"/>
              </a:ext>
            </a:extLst>
          </p:cNvPr>
          <p:cNvSpPr>
            <a:spLocks noGrp="1"/>
          </p:cNvSpPr>
          <p:nvPr>
            <p:ph idx="1"/>
          </p:nvPr>
        </p:nvSpPr>
        <p:spPr/>
        <p:txBody>
          <a:bodyPr vert="horz" lIns="91440" tIns="45720" rIns="91440" bIns="45720" rtlCol="0" anchor="t">
            <a:noAutofit/>
          </a:bodyPr>
          <a:lstStyle/>
          <a:p>
            <a:r>
              <a:rPr lang="en-GB" sz="2400">
                <a:latin typeface="Comic Sans MS"/>
                <a:ea typeface="Calibri"/>
                <a:cs typeface="Calibri"/>
              </a:rPr>
              <a:t>This year we will be using Maths Mastery which is run by the National Centre for Excellence in the Teaching of Maths (NCETM)</a:t>
            </a:r>
            <a:endParaRPr lang="en-US" sz="2400">
              <a:latin typeface="Comic Sans MS"/>
              <a:ea typeface="Calibri"/>
              <a:cs typeface="Calibri"/>
            </a:endParaRPr>
          </a:p>
          <a:p>
            <a:endParaRPr lang="en-GB" sz="2400">
              <a:latin typeface="Comic Sans MS"/>
              <a:ea typeface="Calibri"/>
              <a:cs typeface="Calibri"/>
            </a:endParaRPr>
          </a:p>
          <a:p>
            <a:r>
              <a:rPr lang="en-GB" sz="2400">
                <a:latin typeface="Comic Sans MS"/>
                <a:ea typeface="Calibri"/>
                <a:cs typeface="Calibri"/>
              </a:rPr>
              <a:t>We will be focussing on subitising, the composition of numbers, ordinality – where numbers sit, comparison and number fact knowledge. </a:t>
            </a:r>
          </a:p>
          <a:p>
            <a:endParaRPr lang="en-GB" sz="2400">
              <a:latin typeface="Comic Sans MS"/>
              <a:ea typeface="Calibri"/>
              <a:cs typeface="Calibri"/>
            </a:endParaRPr>
          </a:p>
          <a:p>
            <a:r>
              <a:rPr lang="en-GB" sz="2400">
                <a:latin typeface="Comic Sans MS"/>
                <a:ea typeface="Calibri"/>
                <a:cs typeface="Calibri"/>
              </a:rPr>
              <a:t>We will have a sequenced progression of skills to teach. These will be taught in short whole class sessions and connected experiences, small group work and in the classroom environment.</a:t>
            </a:r>
          </a:p>
          <a:p>
            <a:pPr marL="0" indent="0">
              <a:buNone/>
            </a:pPr>
            <a:endParaRPr lang="en-GB" sz="2400">
              <a:latin typeface="Comic Sans MS"/>
              <a:ea typeface="Calibri"/>
              <a:cs typeface="Calibri"/>
            </a:endParaRPr>
          </a:p>
          <a:p>
            <a:endParaRPr lang="en-GB" sz="2000">
              <a:ea typeface="Calibri"/>
              <a:cs typeface="Calibri"/>
            </a:endParaRPr>
          </a:p>
          <a:p>
            <a:endParaRPr lang="en-GB" sz="2400">
              <a:ea typeface="Calibri"/>
              <a:cs typeface="Calibri"/>
            </a:endParaRPr>
          </a:p>
        </p:txBody>
      </p:sp>
    </p:spTree>
    <p:extLst>
      <p:ext uri="{BB962C8B-B14F-4D97-AF65-F5344CB8AC3E}">
        <p14:creationId xmlns:p14="http://schemas.microsoft.com/office/powerpoint/2010/main" val="126284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P.E and Forest School</a:t>
            </a:r>
          </a:p>
        </p:txBody>
      </p:sp>
      <p:sp>
        <p:nvSpPr>
          <p:cNvPr id="3" name="Content Placeholder 2"/>
          <p:cNvSpPr>
            <a:spLocks noGrp="1"/>
          </p:cNvSpPr>
          <p:nvPr>
            <p:ph idx="1"/>
          </p:nvPr>
        </p:nvSpPr>
        <p:spPr>
          <a:xfrm>
            <a:off x="457200" y="1600200"/>
            <a:ext cx="8229600" cy="5069160"/>
          </a:xfrm>
        </p:spPr>
        <p:txBody>
          <a:bodyPr vert="horz" lIns="91440" tIns="45720" rIns="91440" bIns="45720" rtlCol="0" anchor="t">
            <a:normAutofit fontScale="47500" lnSpcReduction="20000"/>
          </a:bodyPr>
          <a:lstStyle/>
          <a:p>
            <a:r>
              <a:rPr lang="en-GB" sz="5100">
                <a:latin typeface="Comic Sans MS"/>
              </a:rPr>
              <a:t>We will be starting P.E and Forest School this week.</a:t>
            </a:r>
          </a:p>
          <a:p>
            <a:endParaRPr lang="en-GB" sz="5100" dirty="0">
              <a:latin typeface="Comic Sans MS" panose="030F0702030302020204" pitchFamily="66" charset="0"/>
            </a:endParaRPr>
          </a:p>
          <a:p>
            <a:r>
              <a:rPr lang="en-GB" sz="5100" dirty="0">
                <a:latin typeface="Comic Sans MS"/>
              </a:rPr>
              <a:t>P.E will be on a </a:t>
            </a:r>
            <a:r>
              <a:rPr lang="en-GB" sz="5100">
                <a:latin typeface="Comic Sans MS"/>
              </a:rPr>
              <a:t>Tuesday</a:t>
            </a:r>
            <a:r>
              <a:rPr lang="en-GB" sz="5100" dirty="0">
                <a:latin typeface="Comic Sans MS"/>
              </a:rPr>
              <a:t> every week. Please ensure your child has their P.E kit in school. </a:t>
            </a:r>
          </a:p>
          <a:p>
            <a:endParaRPr lang="en-GB" sz="5100" dirty="0">
              <a:latin typeface="Comic Sans MS" panose="030F0702030302020204" pitchFamily="66" charset="0"/>
            </a:endParaRPr>
          </a:p>
          <a:p>
            <a:r>
              <a:rPr lang="en-GB" sz="5100" dirty="0">
                <a:latin typeface="Comic Sans MS"/>
              </a:rPr>
              <a:t>Your child will go out to the Forest every other week on a Thursday or Friday morning. You will send them in ready for Forest school and we will help to change them at lunchtime. </a:t>
            </a:r>
          </a:p>
          <a:p>
            <a:endParaRPr lang="en-GB" sz="5100" dirty="0">
              <a:latin typeface="Comic Sans MS" panose="030F0702030302020204" pitchFamily="66" charset="0"/>
            </a:endParaRPr>
          </a:p>
          <a:p>
            <a:r>
              <a:rPr lang="en-GB" sz="5100">
                <a:latin typeface="Comic Sans MS"/>
              </a:rPr>
              <a:t>You should have received a letter with your child’s colour group, forest school dates for this half term and what to wear. If not, please see us at the end and we will provide you with the information. </a:t>
            </a:r>
          </a:p>
          <a:p>
            <a:endParaRPr lang="en-GB" dirty="0"/>
          </a:p>
        </p:txBody>
      </p:sp>
    </p:spTree>
    <p:extLst>
      <p:ext uri="{BB962C8B-B14F-4D97-AF65-F5344CB8AC3E}">
        <p14:creationId xmlns:p14="http://schemas.microsoft.com/office/powerpoint/2010/main" val="29629287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shirt with a short sleeve&#10;&#10;AI-generated content may be incorrect.">
            <a:extLst>
              <a:ext uri="{FF2B5EF4-FFF2-40B4-BE49-F238E27FC236}">
                <a16:creationId xmlns:a16="http://schemas.microsoft.com/office/drawing/2014/main" id="{74F5419A-05A4-4F2E-B104-00ACB40151C5}"/>
              </a:ext>
            </a:extLst>
          </p:cNvPr>
          <p:cNvPicPr>
            <a:picLocks noChangeAspect="1"/>
          </p:cNvPicPr>
          <p:nvPr/>
        </p:nvPicPr>
        <p:blipFill>
          <a:blip r:embed="rId2"/>
          <a:stretch>
            <a:fillRect/>
          </a:stretch>
        </p:blipFill>
        <p:spPr>
          <a:xfrm>
            <a:off x="6182344" y="1763748"/>
            <a:ext cx="1658845" cy="1659572"/>
          </a:xfrm>
          <a:prstGeom prst="rect">
            <a:avLst/>
          </a:prstGeom>
        </p:spPr>
      </p:pic>
      <p:pic>
        <p:nvPicPr>
          <p:cNvPr id="5" name="Picture 4" descr="A black shorts with a white background&#10;&#10;AI-generated content may be incorrect.">
            <a:extLst>
              <a:ext uri="{FF2B5EF4-FFF2-40B4-BE49-F238E27FC236}">
                <a16:creationId xmlns:a16="http://schemas.microsoft.com/office/drawing/2014/main" id="{BE306F53-D6F4-CA8B-B6EA-7C4080C71BF0}"/>
              </a:ext>
            </a:extLst>
          </p:cNvPr>
          <p:cNvPicPr>
            <a:picLocks noChangeAspect="1"/>
          </p:cNvPicPr>
          <p:nvPr/>
        </p:nvPicPr>
        <p:blipFill>
          <a:blip r:embed="rId3"/>
          <a:stretch>
            <a:fillRect/>
          </a:stretch>
        </p:blipFill>
        <p:spPr>
          <a:xfrm>
            <a:off x="7406991" y="3921973"/>
            <a:ext cx="1536558" cy="1535832"/>
          </a:xfrm>
          <a:prstGeom prst="rect">
            <a:avLst/>
          </a:prstGeom>
        </p:spPr>
      </p:pic>
      <p:pic>
        <p:nvPicPr>
          <p:cNvPr id="6" name="Picture 5" descr="A red bag with black string&#10;&#10;AI-generated content may be incorrect.">
            <a:extLst>
              <a:ext uri="{FF2B5EF4-FFF2-40B4-BE49-F238E27FC236}">
                <a16:creationId xmlns:a16="http://schemas.microsoft.com/office/drawing/2014/main" id="{2762D696-ABEE-9C99-3340-6C5BDE1755BE}"/>
              </a:ext>
            </a:extLst>
          </p:cNvPr>
          <p:cNvPicPr>
            <a:picLocks noChangeAspect="1"/>
          </p:cNvPicPr>
          <p:nvPr/>
        </p:nvPicPr>
        <p:blipFill>
          <a:blip r:embed="rId4"/>
          <a:stretch>
            <a:fillRect/>
          </a:stretch>
        </p:blipFill>
        <p:spPr>
          <a:xfrm>
            <a:off x="6012688" y="5449240"/>
            <a:ext cx="1075557" cy="1085082"/>
          </a:xfrm>
          <a:prstGeom prst="rect">
            <a:avLst/>
          </a:prstGeom>
        </p:spPr>
      </p:pic>
      <p:sp>
        <p:nvSpPr>
          <p:cNvPr id="8" name="TextBox 7">
            <a:extLst>
              <a:ext uri="{FF2B5EF4-FFF2-40B4-BE49-F238E27FC236}">
                <a16:creationId xmlns:a16="http://schemas.microsoft.com/office/drawing/2014/main" id="{86AF82A9-0D4A-A02D-1BC9-9D0410B4BE97}"/>
              </a:ext>
            </a:extLst>
          </p:cNvPr>
          <p:cNvSpPr txBox="1"/>
          <p:nvPr/>
        </p:nvSpPr>
        <p:spPr>
          <a:xfrm>
            <a:off x="474968" y="1637161"/>
            <a:ext cx="5537200"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US" sz="2400" dirty="0">
                <a:latin typeface="Comic Sans MS"/>
              </a:rPr>
              <a:t>Children need their PE bag on their peg in school.</a:t>
            </a:r>
            <a:endParaRPr lang="en-US" sz="2400" dirty="0">
              <a:latin typeface="Comic Sans MS"/>
              <a:ea typeface="Calibri"/>
              <a:cs typeface="Calibri"/>
            </a:endParaRPr>
          </a:p>
          <a:p>
            <a:pPr marL="457200" indent="-457200">
              <a:buFont typeface="Arial"/>
              <a:buChar char="•"/>
            </a:pPr>
            <a:r>
              <a:rPr lang="en-US" sz="2400" dirty="0">
                <a:latin typeface="Comic Sans MS"/>
              </a:rPr>
              <a:t>School jumper/fleece, black/navy shorts, white T-shirt and trainers. </a:t>
            </a:r>
            <a:endParaRPr lang="en-US" sz="2400" dirty="0">
              <a:latin typeface="Comic Sans MS"/>
              <a:ea typeface="Calibri"/>
              <a:cs typeface="Calibri"/>
            </a:endParaRPr>
          </a:p>
          <a:p>
            <a:pPr marL="457200" indent="-457200">
              <a:buFont typeface="Arial"/>
              <a:buChar char="•"/>
            </a:pPr>
            <a:r>
              <a:rPr lang="en-US" sz="2400" dirty="0">
                <a:latin typeface="Comic Sans MS"/>
              </a:rPr>
              <a:t>In the colder months black/navy joggers. </a:t>
            </a:r>
            <a:endParaRPr lang="en-US" sz="2400" dirty="0">
              <a:latin typeface="Comic Sans MS"/>
              <a:ea typeface="Calibri"/>
              <a:cs typeface="Calibri"/>
            </a:endParaRPr>
          </a:p>
          <a:p>
            <a:pPr marL="457200" indent="-457200">
              <a:buFont typeface="Arial"/>
              <a:buChar char="•"/>
            </a:pPr>
            <a:r>
              <a:rPr lang="en-US" sz="2400" dirty="0">
                <a:latin typeface="Comic Sans MS"/>
              </a:rPr>
              <a:t>Please name everything!</a:t>
            </a:r>
            <a:endParaRPr lang="en-US" sz="2400" dirty="0">
              <a:latin typeface="Comic Sans MS"/>
              <a:ea typeface="Calibri"/>
              <a:cs typeface="Calibri"/>
            </a:endParaRPr>
          </a:p>
          <a:p>
            <a:pPr marL="457200" indent="-457200">
              <a:buFont typeface="Arial"/>
              <a:buChar char="•"/>
            </a:pPr>
            <a:r>
              <a:rPr lang="en-US" sz="2400" dirty="0">
                <a:latin typeface="Comic Sans MS"/>
              </a:rPr>
              <a:t>No </a:t>
            </a:r>
            <a:r>
              <a:rPr lang="en-US" sz="2400" dirty="0" err="1">
                <a:latin typeface="Comic Sans MS"/>
              </a:rPr>
              <a:t>jewellery</a:t>
            </a:r>
            <a:r>
              <a:rPr lang="en-US" sz="2400" dirty="0">
                <a:latin typeface="Comic Sans MS"/>
              </a:rPr>
              <a:t> to be worn (except any religious </a:t>
            </a:r>
            <a:r>
              <a:rPr lang="en-US" sz="2400" dirty="0" err="1">
                <a:latin typeface="Comic Sans MS"/>
              </a:rPr>
              <a:t>jewellery</a:t>
            </a:r>
            <a:r>
              <a:rPr lang="en-US" sz="2400" dirty="0">
                <a:latin typeface="Comic Sans MS"/>
              </a:rPr>
              <a:t> which needs to be covered with a sweat band).</a:t>
            </a:r>
            <a:endParaRPr lang="en-US" sz="2400" dirty="0">
              <a:latin typeface="Comic Sans MS"/>
              <a:ea typeface="Calibri"/>
              <a:cs typeface="Calibri"/>
            </a:endParaRPr>
          </a:p>
          <a:p>
            <a:pPr marL="457200" indent="-457200">
              <a:buFont typeface="Arial"/>
              <a:buChar char="•"/>
            </a:pPr>
            <a:r>
              <a:rPr lang="en-US" sz="2400" dirty="0">
                <a:latin typeface="Comic Sans MS"/>
              </a:rPr>
              <a:t>Hair tied up.</a:t>
            </a:r>
            <a:endParaRPr lang="en-US" sz="2400" dirty="0">
              <a:latin typeface="Comic Sans MS"/>
              <a:ea typeface="Calibri"/>
              <a:cs typeface="Calibri"/>
            </a:endParaRPr>
          </a:p>
        </p:txBody>
      </p:sp>
      <p:sp>
        <p:nvSpPr>
          <p:cNvPr id="9" name="TextBox 8">
            <a:extLst>
              <a:ext uri="{FF2B5EF4-FFF2-40B4-BE49-F238E27FC236}">
                <a16:creationId xmlns:a16="http://schemas.microsoft.com/office/drawing/2014/main" id="{553EA411-159C-B9F4-7CEF-26B788627DEB}"/>
              </a:ext>
            </a:extLst>
          </p:cNvPr>
          <p:cNvSpPr txBox="1"/>
          <p:nvPr/>
        </p:nvSpPr>
        <p:spPr>
          <a:xfrm>
            <a:off x="1865247" y="271597"/>
            <a:ext cx="554989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dirty="0">
                <a:latin typeface="Comic Sans MS"/>
                <a:ea typeface="Calibri"/>
                <a:cs typeface="Calibri"/>
              </a:rPr>
              <a:t>PE – Tuesday's</a:t>
            </a:r>
            <a:endParaRPr lang="en-US" sz="4400" dirty="0">
              <a:latin typeface="Comic Sans MS"/>
            </a:endParaRPr>
          </a:p>
        </p:txBody>
      </p:sp>
    </p:spTree>
    <p:extLst>
      <p:ext uri="{BB962C8B-B14F-4D97-AF65-F5344CB8AC3E}">
        <p14:creationId xmlns:p14="http://schemas.microsoft.com/office/powerpoint/2010/main" val="932247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312DDF-D141-6110-A7F6-77B20234C111}"/>
              </a:ext>
            </a:extLst>
          </p:cNvPr>
          <p:cNvSpPr txBox="1"/>
          <p:nvPr/>
        </p:nvSpPr>
        <p:spPr>
          <a:xfrm>
            <a:off x="497840" y="975360"/>
            <a:ext cx="7894320"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latin typeface="Comic Sans MS"/>
              </a:rPr>
              <a:t>Our school uniform consists of: </a:t>
            </a:r>
            <a:endParaRPr lang="en-US" dirty="0"/>
          </a:p>
          <a:p>
            <a:r>
              <a:rPr lang="en-US" sz="2400" dirty="0">
                <a:latin typeface="Comic Sans MS"/>
              </a:rPr>
              <a:t>A white polo shirt, with or without the school logo.</a:t>
            </a:r>
          </a:p>
          <a:p>
            <a:pPr marL="342900" indent="-342900">
              <a:buFont typeface="Arial"/>
              <a:buChar char="•"/>
            </a:pPr>
            <a:endParaRPr lang="en-US" sz="2400" dirty="0">
              <a:latin typeface="Comic Sans MS"/>
              <a:ea typeface="Calibri"/>
              <a:cs typeface="Calibri"/>
            </a:endParaRPr>
          </a:p>
          <a:p>
            <a:endParaRPr lang="en-US" sz="2400" dirty="0">
              <a:latin typeface="Comic Sans MS"/>
              <a:ea typeface="Calibri"/>
              <a:cs typeface="Calibri"/>
            </a:endParaRPr>
          </a:p>
          <a:p>
            <a:endParaRPr lang="en-GB">
              <a:latin typeface="Calibri"/>
              <a:ea typeface="Calibri"/>
              <a:cs typeface="Calibri"/>
            </a:endParaRPr>
          </a:p>
          <a:p>
            <a:endParaRPr lang="en-GB" dirty="0">
              <a:latin typeface="Calibri"/>
              <a:ea typeface="Calibri"/>
              <a:cs typeface="Calibri"/>
            </a:endParaRPr>
          </a:p>
          <a:p>
            <a:endParaRPr lang="en-GB" dirty="0">
              <a:latin typeface="Calibri"/>
              <a:ea typeface="Calibri"/>
              <a:cs typeface="Calibri"/>
            </a:endParaRPr>
          </a:p>
          <a:p>
            <a:pPr marL="342900" indent="-342900">
              <a:buFont typeface="Arial"/>
              <a:buChar char="•"/>
            </a:pPr>
            <a:r>
              <a:rPr lang="en-US" sz="2400" dirty="0">
                <a:latin typeface="Comic Sans MS"/>
              </a:rPr>
              <a:t>A red sweatshirt or cardigan, with the school logo. </a:t>
            </a:r>
          </a:p>
          <a:p>
            <a:pPr marL="342900" indent="-342900">
              <a:buFont typeface="Arial"/>
              <a:buChar char="•"/>
            </a:pPr>
            <a:endParaRPr lang="en-US" sz="2400" dirty="0">
              <a:latin typeface="Comic Sans MS"/>
              <a:ea typeface="Calibri"/>
              <a:cs typeface="Calibri"/>
            </a:endParaRPr>
          </a:p>
          <a:p>
            <a:pPr marL="342900" indent="-342900">
              <a:buFont typeface="Arial"/>
              <a:buChar char="•"/>
            </a:pPr>
            <a:endParaRPr lang="en-US" sz="2400" dirty="0">
              <a:latin typeface="Comic Sans MS"/>
              <a:ea typeface="Calibri"/>
              <a:cs typeface="Calibri"/>
            </a:endParaRPr>
          </a:p>
          <a:p>
            <a:pPr marL="342900" indent="-342900">
              <a:buFont typeface="Arial"/>
              <a:buChar char="•"/>
            </a:pPr>
            <a:endParaRPr lang="en-US" sz="2400" dirty="0">
              <a:latin typeface="Comic Sans MS"/>
              <a:ea typeface="Calibri"/>
              <a:cs typeface="Calibri"/>
            </a:endParaRPr>
          </a:p>
          <a:p>
            <a:pPr marL="342900" indent="-342900">
              <a:buFont typeface="Arial"/>
              <a:buChar char="•"/>
            </a:pPr>
            <a:r>
              <a:rPr lang="en-US" sz="2400" dirty="0">
                <a:latin typeface="Comic Sans MS"/>
              </a:rPr>
              <a:t>Grey tailored trousers, tailored shorts, skirts or pinafore dress.</a:t>
            </a:r>
          </a:p>
        </p:txBody>
      </p:sp>
      <p:pic>
        <p:nvPicPr>
          <p:cNvPr id="3" name="Picture 2" descr="A white shirt with a logo on it&#10;&#10;AI-generated content may be incorrect.">
            <a:extLst>
              <a:ext uri="{FF2B5EF4-FFF2-40B4-BE49-F238E27FC236}">
                <a16:creationId xmlns:a16="http://schemas.microsoft.com/office/drawing/2014/main" id="{73C9A3FA-5945-A718-5A36-81EB6820C50D}"/>
              </a:ext>
            </a:extLst>
          </p:cNvPr>
          <p:cNvPicPr>
            <a:picLocks noChangeAspect="1"/>
          </p:cNvPicPr>
          <p:nvPr/>
        </p:nvPicPr>
        <p:blipFill>
          <a:blip r:embed="rId2"/>
          <a:stretch>
            <a:fillRect/>
          </a:stretch>
        </p:blipFill>
        <p:spPr>
          <a:xfrm>
            <a:off x="3043872" y="1805940"/>
            <a:ext cx="1105535" cy="1315720"/>
          </a:xfrm>
          <a:prstGeom prst="rect">
            <a:avLst/>
          </a:prstGeom>
        </p:spPr>
      </p:pic>
      <p:pic>
        <p:nvPicPr>
          <p:cNvPr id="4" name="Picture 3" descr="A red sweater with a logo on it&#10;&#10;AI-generated content may be incorrect.">
            <a:extLst>
              <a:ext uri="{FF2B5EF4-FFF2-40B4-BE49-F238E27FC236}">
                <a16:creationId xmlns:a16="http://schemas.microsoft.com/office/drawing/2014/main" id="{26B06635-DDBC-DF59-2B1D-DE0C4FCC382A}"/>
              </a:ext>
            </a:extLst>
          </p:cNvPr>
          <p:cNvPicPr>
            <a:picLocks noChangeAspect="1"/>
          </p:cNvPicPr>
          <p:nvPr/>
        </p:nvPicPr>
        <p:blipFill>
          <a:blip r:embed="rId3"/>
          <a:stretch>
            <a:fillRect/>
          </a:stretch>
        </p:blipFill>
        <p:spPr>
          <a:xfrm>
            <a:off x="2558415" y="3748088"/>
            <a:ext cx="969010" cy="1038225"/>
          </a:xfrm>
          <a:prstGeom prst="rect">
            <a:avLst/>
          </a:prstGeom>
        </p:spPr>
      </p:pic>
      <p:pic>
        <p:nvPicPr>
          <p:cNvPr id="5" name="Picture 4" descr="A red sweater with a logo on it&#10;&#10;AI-generated content may be incorrect.">
            <a:extLst>
              <a:ext uri="{FF2B5EF4-FFF2-40B4-BE49-F238E27FC236}">
                <a16:creationId xmlns:a16="http://schemas.microsoft.com/office/drawing/2014/main" id="{AC812BA1-9799-312C-36C8-E105221AFA85}"/>
              </a:ext>
            </a:extLst>
          </p:cNvPr>
          <p:cNvPicPr>
            <a:picLocks noChangeAspect="1"/>
          </p:cNvPicPr>
          <p:nvPr/>
        </p:nvPicPr>
        <p:blipFill>
          <a:blip r:embed="rId4"/>
          <a:stretch>
            <a:fillRect/>
          </a:stretch>
        </p:blipFill>
        <p:spPr>
          <a:xfrm>
            <a:off x="4566602" y="3823970"/>
            <a:ext cx="975995" cy="998220"/>
          </a:xfrm>
          <a:prstGeom prst="rect">
            <a:avLst/>
          </a:prstGeom>
        </p:spPr>
      </p:pic>
      <p:pic>
        <p:nvPicPr>
          <p:cNvPr id="6" name="Picture 5" descr="A pair of grey pants&#10;&#10;AI-generated content may be incorrect.">
            <a:extLst>
              <a:ext uri="{FF2B5EF4-FFF2-40B4-BE49-F238E27FC236}">
                <a16:creationId xmlns:a16="http://schemas.microsoft.com/office/drawing/2014/main" id="{A64FE46A-AE3F-E25C-305F-C75B26083179}"/>
              </a:ext>
            </a:extLst>
          </p:cNvPr>
          <p:cNvPicPr>
            <a:picLocks noChangeAspect="1"/>
          </p:cNvPicPr>
          <p:nvPr/>
        </p:nvPicPr>
        <p:blipFill>
          <a:blip r:embed="rId5"/>
          <a:stretch>
            <a:fillRect/>
          </a:stretch>
        </p:blipFill>
        <p:spPr>
          <a:xfrm>
            <a:off x="3591560" y="5361305"/>
            <a:ext cx="538480" cy="1337310"/>
          </a:xfrm>
          <a:prstGeom prst="rect">
            <a:avLst/>
          </a:prstGeom>
        </p:spPr>
      </p:pic>
      <p:pic>
        <p:nvPicPr>
          <p:cNvPr id="7" name="Picture 6" descr="A close-up of a grey shorts&#10;&#10;AI-generated content may be incorrect.">
            <a:extLst>
              <a:ext uri="{FF2B5EF4-FFF2-40B4-BE49-F238E27FC236}">
                <a16:creationId xmlns:a16="http://schemas.microsoft.com/office/drawing/2014/main" id="{9C4C9406-3422-B54A-5E67-B488F188D3FF}"/>
              </a:ext>
            </a:extLst>
          </p:cNvPr>
          <p:cNvPicPr>
            <a:picLocks noChangeAspect="1"/>
          </p:cNvPicPr>
          <p:nvPr/>
        </p:nvPicPr>
        <p:blipFill>
          <a:blip r:embed="rId6"/>
          <a:stretch>
            <a:fillRect/>
          </a:stretch>
        </p:blipFill>
        <p:spPr>
          <a:xfrm>
            <a:off x="1918017" y="5586730"/>
            <a:ext cx="735965" cy="1038860"/>
          </a:xfrm>
          <a:prstGeom prst="rect">
            <a:avLst/>
          </a:prstGeom>
        </p:spPr>
      </p:pic>
      <p:pic>
        <p:nvPicPr>
          <p:cNvPr id="8" name="Picture 7" descr="A grey pleated skirt&#10;&#10;AI-generated content may be incorrect.">
            <a:extLst>
              <a:ext uri="{FF2B5EF4-FFF2-40B4-BE49-F238E27FC236}">
                <a16:creationId xmlns:a16="http://schemas.microsoft.com/office/drawing/2014/main" id="{012F987C-171B-6E30-30D9-3901931663BA}"/>
              </a:ext>
            </a:extLst>
          </p:cNvPr>
          <p:cNvPicPr>
            <a:picLocks noChangeAspect="1"/>
          </p:cNvPicPr>
          <p:nvPr/>
        </p:nvPicPr>
        <p:blipFill>
          <a:blip r:embed="rId7"/>
          <a:stretch>
            <a:fillRect/>
          </a:stretch>
        </p:blipFill>
        <p:spPr>
          <a:xfrm>
            <a:off x="5058093" y="5733415"/>
            <a:ext cx="968375" cy="857250"/>
          </a:xfrm>
          <a:prstGeom prst="rect">
            <a:avLst/>
          </a:prstGeom>
        </p:spPr>
      </p:pic>
      <p:pic>
        <p:nvPicPr>
          <p:cNvPr id="9" name="Picture 8">
            <a:extLst>
              <a:ext uri="{FF2B5EF4-FFF2-40B4-BE49-F238E27FC236}">
                <a16:creationId xmlns:a16="http://schemas.microsoft.com/office/drawing/2014/main" id="{67CB62AF-C9BB-4F73-975F-DCF7A3D2A87F}"/>
              </a:ext>
            </a:extLst>
          </p:cNvPr>
          <p:cNvPicPr>
            <a:picLocks noChangeAspect="1"/>
          </p:cNvPicPr>
          <p:nvPr/>
        </p:nvPicPr>
        <p:blipFill>
          <a:blip r:embed="rId8"/>
          <a:stretch>
            <a:fillRect/>
          </a:stretch>
        </p:blipFill>
        <p:spPr>
          <a:xfrm>
            <a:off x="6798628" y="5360035"/>
            <a:ext cx="535305" cy="1329690"/>
          </a:xfrm>
          <a:prstGeom prst="rect">
            <a:avLst/>
          </a:prstGeom>
        </p:spPr>
      </p:pic>
      <p:sp>
        <p:nvSpPr>
          <p:cNvPr id="11" name="TextBox 10">
            <a:extLst>
              <a:ext uri="{FF2B5EF4-FFF2-40B4-BE49-F238E27FC236}">
                <a16:creationId xmlns:a16="http://schemas.microsoft.com/office/drawing/2014/main" id="{F354A3DE-1AC0-4260-7041-FFB4C2EB7D0B}"/>
              </a:ext>
            </a:extLst>
          </p:cNvPr>
          <p:cNvSpPr txBox="1"/>
          <p:nvPr/>
        </p:nvSpPr>
        <p:spPr>
          <a:xfrm>
            <a:off x="1794127" y="251277"/>
            <a:ext cx="554989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dirty="0">
                <a:latin typeface="Comic Sans MS"/>
                <a:ea typeface="Calibri"/>
                <a:cs typeface="Calibri"/>
              </a:rPr>
              <a:t>Uniform</a:t>
            </a:r>
          </a:p>
        </p:txBody>
      </p:sp>
    </p:spTree>
    <p:extLst>
      <p:ext uri="{BB962C8B-B14F-4D97-AF65-F5344CB8AC3E}">
        <p14:creationId xmlns:p14="http://schemas.microsoft.com/office/powerpoint/2010/main" val="1526531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6D587-8607-DDB5-9E5C-5E6A0A3392D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A3585C6-2F00-9CBF-8F13-467785DE1863}"/>
              </a:ext>
            </a:extLst>
          </p:cNvPr>
          <p:cNvSpPr txBox="1"/>
          <p:nvPr/>
        </p:nvSpPr>
        <p:spPr>
          <a:xfrm>
            <a:off x="497840" y="1005840"/>
            <a:ext cx="8503920"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dirty="0">
                <a:latin typeface="Comic Sans MS"/>
                <a:ea typeface="Calibri"/>
                <a:cs typeface="Calibri"/>
              </a:rPr>
              <a:t>Children should wear black school shoes, preferably that fasten with Velcro. Boots and trainers should not be worn.</a:t>
            </a:r>
            <a:endParaRPr lang="en-US" dirty="0">
              <a:ea typeface="Calibri"/>
              <a:cs typeface="Calibri"/>
            </a:endParaRPr>
          </a:p>
          <a:p>
            <a:pPr marL="342900" indent="-342900">
              <a:buFont typeface="Arial"/>
              <a:buChar char="•"/>
            </a:pPr>
            <a:endParaRPr lang="en-GB" sz="2400" dirty="0">
              <a:latin typeface="Comic Sans MS"/>
              <a:ea typeface="Calibri"/>
              <a:cs typeface="Calibri"/>
            </a:endParaRPr>
          </a:p>
          <a:p>
            <a:pPr marL="342900" indent="-342900">
              <a:buFont typeface="Arial"/>
              <a:buChar char="•"/>
            </a:pPr>
            <a:endParaRPr lang="en-GB" sz="2400" dirty="0">
              <a:latin typeface="Comic Sans MS"/>
              <a:ea typeface="Calibri"/>
              <a:cs typeface="Calibri"/>
            </a:endParaRPr>
          </a:p>
          <a:p>
            <a:pPr marL="342900" indent="-342900">
              <a:buFont typeface="Arial"/>
              <a:buChar char="•"/>
            </a:pPr>
            <a:endParaRPr lang="en-GB" sz="2400" dirty="0">
              <a:latin typeface="Comic Sans MS"/>
              <a:ea typeface="Calibri"/>
              <a:cs typeface="Calibri"/>
            </a:endParaRPr>
          </a:p>
          <a:p>
            <a:pPr marL="342900" indent="-342900">
              <a:buFont typeface="Arial"/>
              <a:buChar char="•"/>
            </a:pPr>
            <a:endParaRPr lang="en-GB" sz="2400" dirty="0">
              <a:latin typeface="Comic Sans MS"/>
              <a:ea typeface="Calibri"/>
              <a:cs typeface="Calibri"/>
            </a:endParaRPr>
          </a:p>
          <a:p>
            <a:pPr marL="342900" indent="-342900">
              <a:buFont typeface="Arial"/>
              <a:buChar char="•"/>
            </a:pPr>
            <a:r>
              <a:rPr lang="en-GB" sz="2400" dirty="0">
                <a:latin typeface="Comic Sans MS"/>
                <a:ea typeface="Calibri"/>
                <a:cs typeface="Calibri"/>
              </a:rPr>
              <a:t>Socks and tights should be plain and in the school colours – grey, black, white or red.</a:t>
            </a:r>
            <a:endParaRPr lang="en-GB" dirty="0">
              <a:ea typeface="Calibri"/>
              <a:cs typeface="Calibri"/>
            </a:endParaRPr>
          </a:p>
          <a:p>
            <a:pPr marL="342900" indent="-342900">
              <a:buFont typeface="Arial"/>
              <a:buChar char="•"/>
            </a:pPr>
            <a:r>
              <a:rPr lang="en-GB" sz="2400" dirty="0">
                <a:latin typeface="Comic Sans MS"/>
                <a:ea typeface="Calibri"/>
                <a:cs typeface="Calibri"/>
              </a:rPr>
              <a:t>Hair up.</a:t>
            </a:r>
            <a:endParaRPr lang="en-GB" dirty="0">
              <a:ea typeface="Calibri"/>
              <a:cs typeface="Calibri"/>
            </a:endParaRPr>
          </a:p>
          <a:p>
            <a:pPr marL="342900" indent="-342900">
              <a:buFont typeface="Arial"/>
              <a:buChar char="•"/>
            </a:pPr>
            <a:r>
              <a:rPr lang="en-GB" sz="2400" dirty="0">
                <a:latin typeface="Comic Sans MS"/>
                <a:ea typeface="Calibri"/>
                <a:cs typeface="Calibri"/>
              </a:rPr>
              <a:t>Hair ties, clips, ribbons or ‘scrunchies’ should be in school colours.</a:t>
            </a:r>
            <a:endParaRPr lang="en-GB" dirty="0">
              <a:ea typeface="Calibri"/>
              <a:cs typeface="Calibri"/>
            </a:endParaRPr>
          </a:p>
          <a:p>
            <a:pPr marL="342900" indent="-342900">
              <a:buFont typeface="Arial"/>
              <a:buChar char="•"/>
            </a:pPr>
            <a:r>
              <a:rPr lang="en-GB" sz="2400" dirty="0">
                <a:latin typeface="Comic Sans MS"/>
                <a:ea typeface="Calibri"/>
                <a:cs typeface="Calibri"/>
              </a:rPr>
              <a:t>If your child wears earrings: small gold or silver studs</a:t>
            </a:r>
            <a:endParaRPr lang="en-GB" dirty="0">
              <a:ea typeface="Calibri"/>
              <a:cs typeface="Calibri"/>
            </a:endParaRPr>
          </a:p>
          <a:p>
            <a:endParaRPr lang="en-GB" dirty="0">
              <a:latin typeface="Calibri"/>
              <a:ea typeface="Calibri"/>
              <a:cs typeface="Calibri"/>
            </a:endParaRPr>
          </a:p>
          <a:p>
            <a:endParaRPr lang="en-GB" dirty="0">
              <a:latin typeface="Calibri"/>
              <a:ea typeface="Calibri"/>
              <a:cs typeface="Calibri"/>
            </a:endParaRPr>
          </a:p>
        </p:txBody>
      </p:sp>
      <p:sp>
        <p:nvSpPr>
          <p:cNvPr id="11" name="TextBox 10">
            <a:extLst>
              <a:ext uri="{FF2B5EF4-FFF2-40B4-BE49-F238E27FC236}">
                <a16:creationId xmlns:a16="http://schemas.microsoft.com/office/drawing/2014/main" id="{6790CF19-8DA3-5106-2CCA-B26BF44D9986}"/>
              </a:ext>
            </a:extLst>
          </p:cNvPr>
          <p:cNvSpPr txBox="1"/>
          <p:nvPr/>
        </p:nvSpPr>
        <p:spPr>
          <a:xfrm>
            <a:off x="1794127" y="251277"/>
            <a:ext cx="554989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dirty="0">
                <a:latin typeface="Comic Sans MS"/>
                <a:ea typeface="Calibri"/>
                <a:cs typeface="Calibri"/>
              </a:rPr>
              <a:t>Uniform</a:t>
            </a:r>
          </a:p>
        </p:txBody>
      </p:sp>
      <p:pic>
        <p:nvPicPr>
          <p:cNvPr id="10" name="Picture 9">
            <a:extLst>
              <a:ext uri="{FF2B5EF4-FFF2-40B4-BE49-F238E27FC236}">
                <a16:creationId xmlns:a16="http://schemas.microsoft.com/office/drawing/2014/main" id="{339031F0-DD1B-1483-FBB0-00B5990F08C6}"/>
              </a:ext>
            </a:extLst>
          </p:cNvPr>
          <p:cNvPicPr>
            <a:picLocks noChangeAspect="1"/>
          </p:cNvPicPr>
          <p:nvPr/>
        </p:nvPicPr>
        <p:blipFill>
          <a:blip r:embed="rId2"/>
          <a:stretch>
            <a:fillRect/>
          </a:stretch>
        </p:blipFill>
        <p:spPr>
          <a:xfrm>
            <a:off x="2478405" y="2272348"/>
            <a:ext cx="1677670" cy="1124585"/>
          </a:xfrm>
          <a:prstGeom prst="rect">
            <a:avLst/>
          </a:prstGeom>
        </p:spPr>
      </p:pic>
      <p:pic>
        <p:nvPicPr>
          <p:cNvPr id="12" name="Picture 11" descr="A pair of black shoes&#10;&#10;AI-generated content may be incorrect.">
            <a:extLst>
              <a:ext uri="{FF2B5EF4-FFF2-40B4-BE49-F238E27FC236}">
                <a16:creationId xmlns:a16="http://schemas.microsoft.com/office/drawing/2014/main" id="{39AEF66D-8A8E-009E-9A19-3DA8A0FB5F57}"/>
              </a:ext>
            </a:extLst>
          </p:cNvPr>
          <p:cNvPicPr>
            <a:picLocks noChangeAspect="1"/>
          </p:cNvPicPr>
          <p:nvPr/>
        </p:nvPicPr>
        <p:blipFill>
          <a:blip r:embed="rId3"/>
          <a:stretch>
            <a:fillRect/>
          </a:stretch>
        </p:blipFill>
        <p:spPr>
          <a:xfrm>
            <a:off x="4829810" y="2272982"/>
            <a:ext cx="1790700" cy="1163955"/>
          </a:xfrm>
          <a:prstGeom prst="rect">
            <a:avLst/>
          </a:prstGeom>
        </p:spPr>
      </p:pic>
    </p:spTree>
    <p:extLst>
      <p:ext uri="{BB962C8B-B14F-4D97-AF65-F5344CB8AC3E}">
        <p14:creationId xmlns:p14="http://schemas.microsoft.com/office/powerpoint/2010/main" val="3927062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C2F846-B496-A1E8-9AC4-48D81DDA7424}"/>
              </a:ext>
            </a:extLst>
          </p:cNvPr>
          <p:cNvSpPr txBox="1"/>
          <p:nvPr/>
        </p:nvSpPr>
        <p:spPr>
          <a:xfrm>
            <a:off x="894080" y="1717040"/>
            <a:ext cx="5527040"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omic Sans MS"/>
              </a:rPr>
              <a:t>Children may also have:</a:t>
            </a:r>
          </a:p>
          <a:p>
            <a:r>
              <a:rPr lang="en-US" sz="2400" dirty="0">
                <a:latin typeface="Comic Sans MS"/>
              </a:rPr>
              <a:t>A red school fleece with the school logo</a:t>
            </a:r>
          </a:p>
          <a:p>
            <a:endParaRPr lang="en-GB"/>
          </a:p>
          <a:p>
            <a:endParaRPr lang="en-GB"/>
          </a:p>
          <a:p>
            <a:endParaRPr lang="en-GB"/>
          </a:p>
          <a:p>
            <a:endParaRPr lang="en-US" sz="2400" dirty="0">
              <a:latin typeface="Comic Sans MS"/>
            </a:endParaRPr>
          </a:p>
          <a:p>
            <a:r>
              <a:rPr lang="en-US" sz="2400" dirty="0">
                <a:latin typeface="Comic Sans MS"/>
              </a:rPr>
              <a:t>A summer dress in red and white</a:t>
            </a:r>
            <a:endParaRPr lang="en-US" dirty="0"/>
          </a:p>
        </p:txBody>
      </p:sp>
      <p:sp>
        <p:nvSpPr>
          <p:cNvPr id="4" name="TextBox 3">
            <a:extLst>
              <a:ext uri="{FF2B5EF4-FFF2-40B4-BE49-F238E27FC236}">
                <a16:creationId xmlns:a16="http://schemas.microsoft.com/office/drawing/2014/main" id="{44725319-79F7-216F-E631-EA14B9F8C2D4}"/>
              </a:ext>
            </a:extLst>
          </p:cNvPr>
          <p:cNvSpPr txBox="1"/>
          <p:nvPr/>
        </p:nvSpPr>
        <p:spPr>
          <a:xfrm>
            <a:off x="1519807" y="281757"/>
            <a:ext cx="554989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dirty="0">
                <a:latin typeface="Comic Sans MS"/>
                <a:ea typeface="Calibri"/>
                <a:cs typeface="Calibri"/>
              </a:rPr>
              <a:t>Uniform</a:t>
            </a:r>
          </a:p>
        </p:txBody>
      </p:sp>
      <p:pic>
        <p:nvPicPr>
          <p:cNvPr id="5" name="Picture 4" descr="A red jacket with a logo on it&#10;&#10;AI-generated content may be incorrect.">
            <a:extLst>
              <a:ext uri="{FF2B5EF4-FFF2-40B4-BE49-F238E27FC236}">
                <a16:creationId xmlns:a16="http://schemas.microsoft.com/office/drawing/2014/main" id="{416788A7-AFA2-BE0D-8B31-23B0290FF683}"/>
              </a:ext>
            </a:extLst>
          </p:cNvPr>
          <p:cNvPicPr>
            <a:picLocks noChangeAspect="1"/>
          </p:cNvPicPr>
          <p:nvPr/>
        </p:nvPicPr>
        <p:blipFill>
          <a:blip r:embed="rId2"/>
          <a:stretch>
            <a:fillRect/>
          </a:stretch>
        </p:blipFill>
        <p:spPr>
          <a:xfrm>
            <a:off x="6072505" y="803592"/>
            <a:ext cx="2647950" cy="2466975"/>
          </a:xfrm>
          <a:prstGeom prst="rect">
            <a:avLst/>
          </a:prstGeom>
        </p:spPr>
      </p:pic>
      <p:pic>
        <p:nvPicPr>
          <p:cNvPr id="6" name="Picture 5" descr="A red and white checkered dress&#10;&#10;AI-generated content may be incorrect.">
            <a:extLst>
              <a:ext uri="{FF2B5EF4-FFF2-40B4-BE49-F238E27FC236}">
                <a16:creationId xmlns:a16="http://schemas.microsoft.com/office/drawing/2014/main" id="{E1192A57-B169-B018-A15D-8047117820E1}"/>
              </a:ext>
            </a:extLst>
          </p:cNvPr>
          <p:cNvPicPr>
            <a:picLocks noChangeAspect="1"/>
          </p:cNvPicPr>
          <p:nvPr/>
        </p:nvPicPr>
        <p:blipFill>
          <a:blip r:embed="rId3"/>
          <a:stretch>
            <a:fillRect/>
          </a:stretch>
        </p:blipFill>
        <p:spPr>
          <a:xfrm>
            <a:off x="6225857" y="3790632"/>
            <a:ext cx="1914525" cy="2466975"/>
          </a:xfrm>
          <a:prstGeom prst="rect">
            <a:avLst/>
          </a:prstGeom>
        </p:spPr>
      </p:pic>
    </p:spTree>
    <p:extLst>
      <p:ext uri="{BB962C8B-B14F-4D97-AF65-F5344CB8AC3E}">
        <p14:creationId xmlns:p14="http://schemas.microsoft.com/office/powerpoint/2010/main" val="4160677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omic Sans MS"/>
              </a:rPr>
              <a:t>C</a:t>
            </a:r>
            <a:r>
              <a:rPr lang="en-GB">
                <a:latin typeface="Comic Sans MS"/>
              </a:rPr>
              <a:t>lass Celebrations</a:t>
            </a:r>
          </a:p>
        </p:txBody>
      </p:sp>
      <p:sp>
        <p:nvSpPr>
          <p:cNvPr id="9" name="TextBox 8">
            <a:extLst>
              <a:ext uri="{FF2B5EF4-FFF2-40B4-BE49-F238E27FC236}">
                <a16:creationId xmlns:a16="http://schemas.microsoft.com/office/drawing/2014/main" id="{63885C38-DF2C-4ED1-92E8-09E44BFB7F17}"/>
              </a:ext>
            </a:extLst>
          </p:cNvPr>
          <p:cNvSpPr txBox="1"/>
          <p:nvPr/>
        </p:nvSpPr>
        <p:spPr>
          <a:xfrm>
            <a:off x="915797" y="2218444"/>
            <a:ext cx="7128792"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000" dirty="0">
                <a:latin typeface="Comic Sans MS" panose="030F0702030302020204" pitchFamily="66" charset="0"/>
              </a:rPr>
              <a:t>We will be using Class Dojo to communicate between school and home.</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US" sz="2000" dirty="0">
                <a:latin typeface="Comic Sans MS" panose="030F0702030302020204" pitchFamily="66" charset="0"/>
              </a:rPr>
              <a:t>C</a:t>
            </a:r>
            <a:r>
              <a:rPr lang="en-GB" sz="2000" dirty="0" err="1">
                <a:latin typeface="Comic Sans MS" panose="030F0702030302020204" pitchFamily="66" charset="0"/>
              </a:rPr>
              <a:t>hildren</a:t>
            </a:r>
            <a:r>
              <a:rPr lang="en-GB" sz="2000" dirty="0">
                <a:latin typeface="Comic Sans MS" panose="030F0702030302020204" pitchFamily="66" charset="0"/>
              </a:rPr>
              <a:t> can create their own characters.</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US" sz="2000" dirty="0">
                <a:latin typeface="Comic Sans MS" panose="030F0702030302020204" pitchFamily="66" charset="0"/>
              </a:rPr>
              <a:t>Y</a:t>
            </a:r>
            <a:r>
              <a:rPr lang="en-GB" sz="2000" dirty="0" err="1">
                <a:latin typeface="Comic Sans MS" panose="030F0702030302020204" pitchFamily="66" charset="0"/>
              </a:rPr>
              <a:t>ou</a:t>
            </a:r>
            <a:r>
              <a:rPr lang="en-GB" sz="2000" dirty="0">
                <a:latin typeface="Comic Sans MS" panose="030F0702030302020204" pitchFamily="66" charset="0"/>
              </a:rPr>
              <a:t> will get notified of when your child receives a dojo.</a:t>
            </a:r>
          </a:p>
          <a:p>
            <a:endParaRPr lang="en-GB" sz="2000" dirty="0">
              <a:latin typeface="Comic Sans MS" panose="030F0702030302020204" pitchFamily="66" charset="0"/>
            </a:endParaRPr>
          </a:p>
          <a:p>
            <a:pPr marL="285750" indent="-285750">
              <a:buFont typeface="Arial" panose="020B0604020202020204" pitchFamily="34" charset="0"/>
              <a:buChar char="•"/>
            </a:pPr>
            <a:r>
              <a:rPr lang="en-US" sz="2000">
                <a:latin typeface="Comic Sans MS"/>
              </a:rPr>
              <a:t>The s</a:t>
            </a:r>
            <a:r>
              <a:rPr lang="en-GB" sz="2000" dirty="0">
                <a:latin typeface="Comic Sans MS"/>
              </a:rPr>
              <a:t>kills selected follow alongside the </a:t>
            </a:r>
            <a:r>
              <a:rPr lang="en-GB" sz="2000">
                <a:latin typeface="Comic Sans MS"/>
              </a:rPr>
              <a:t>schools'</a:t>
            </a:r>
            <a:r>
              <a:rPr lang="en-GB" sz="2000" dirty="0">
                <a:latin typeface="Comic Sans MS"/>
              </a:rPr>
              <a:t> values and rules.</a:t>
            </a:r>
          </a:p>
          <a:p>
            <a:pPr marL="285750" indent="-285750">
              <a:buFont typeface="Arial" panose="020B0604020202020204" pitchFamily="34" charset="0"/>
              <a:buChar char="•"/>
            </a:pPr>
            <a:endParaRPr lang="en-GB" sz="2000">
              <a:latin typeface="Comic Sans MS" panose="030F0702030302020204" pitchFamily="66" charset="0"/>
            </a:endParaRPr>
          </a:p>
          <a:p>
            <a:pPr marL="285750" indent="-285750">
              <a:buFont typeface="Arial" panose="020B0604020202020204" pitchFamily="34" charset="0"/>
              <a:buChar char="•"/>
            </a:pPr>
            <a:r>
              <a:rPr lang="en-GB" sz="2000">
                <a:latin typeface="Comic Sans MS"/>
              </a:rPr>
              <a:t>We also have a marble jar which promotes working as a team for a rewards </a:t>
            </a:r>
            <a:r>
              <a:rPr lang="en-GB" sz="1600" err="1">
                <a:latin typeface="Comic Sans MS"/>
              </a:rPr>
              <a:t>e.g</a:t>
            </a:r>
            <a:r>
              <a:rPr lang="en-GB" sz="1600">
                <a:latin typeface="Comic Sans MS"/>
              </a:rPr>
              <a:t> parachute games, stories in the forest</a:t>
            </a:r>
            <a:endParaRPr lang="en-GB" sz="1600">
              <a:latin typeface="Comic Sans MS" panose="030F0702030302020204" pitchFamily="66" charset="0"/>
            </a:endParaRPr>
          </a:p>
          <a:p>
            <a:endParaRPr lang="en-US" sz="2000">
              <a:latin typeface="Comic Sans MS" panose="030F0702030302020204" pitchFamily="66" charset="0"/>
            </a:endParaRPr>
          </a:p>
        </p:txBody>
      </p:sp>
      <p:pic>
        <p:nvPicPr>
          <p:cNvPr id="11" name="Picture 10">
            <a:extLst>
              <a:ext uri="{FF2B5EF4-FFF2-40B4-BE49-F238E27FC236}">
                <a16:creationId xmlns:a16="http://schemas.microsoft.com/office/drawing/2014/main" id="{81A826EE-5BF0-4364-8264-F98EBA8BCBE8}"/>
              </a:ext>
            </a:extLst>
          </p:cNvPr>
          <p:cNvPicPr>
            <a:picLocks noChangeAspect="1"/>
          </p:cNvPicPr>
          <p:nvPr/>
        </p:nvPicPr>
        <p:blipFill>
          <a:blip r:embed="rId2"/>
          <a:stretch>
            <a:fillRect/>
          </a:stretch>
        </p:blipFill>
        <p:spPr>
          <a:xfrm>
            <a:off x="3675675" y="1111750"/>
            <a:ext cx="990600" cy="885825"/>
          </a:xfrm>
          <a:prstGeom prst="rect">
            <a:avLst/>
          </a:prstGeom>
        </p:spPr>
      </p:pic>
    </p:spTree>
    <p:extLst>
      <p:ext uri="{BB962C8B-B14F-4D97-AF65-F5344CB8AC3E}">
        <p14:creationId xmlns:p14="http://schemas.microsoft.com/office/powerpoint/2010/main" val="26968587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 shot of a screen&#10;&#10;AI-generated content may be incorrect.">
            <a:extLst>
              <a:ext uri="{FF2B5EF4-FFF2-40B4-BE49-F238E27FC236}">
                <a16:creationId xmlns:a16="http://schemas.microsoft.com/office/drawing/2014/main" id="{0596E55A-D3CC-DF2A-A00C-D0DCA3B07A25}"/>
              </a:ext>
            </a:extLst>
          </p:cNvPr>
          <p:cNvPicPr>
            <a:picLocks noChangeAspect="1"/>
          </p:cNvPicPr>
          <p:nvPr/>
        </p:nvPicPr>
        <p:blipFill>
          <a:blip r:embed="rId2"/>
          <a:stretch>
            <a:fillRect/>
          </a:stretch>
        </p:blipFill>
        <p:spPr>
          <a:xfrm>
            <a:off x="259695" y="998844"/>
            <a:ext cx="8614358" cy="4850061"/>
          </a:xfrm>
          <a:prstGeom prst="rect">
            <a:avLst/>
          </a:prstGeom>
        </p:spPr>
      </p:pic>
    </p:spTree>
    <p:extLst>
      <p:ext uri="{BB962C8B-B14F-4D97-AF65-F5344CB8AC3E}">
        <p14:creationId xmlns:p14="http://schemas.microsoft.com/office/powerpoint/2010/main" val="3122629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omic Sans MS" pitchFamily="66" charset="0"/>
              </a:rPr>
              <a:t>Remember – it’s a journey not a race!</a:t>
            </a:r>
          </a:p>
        </p:txBody>
      </p:sp>
      <p:pic>
        <p:nvPicPr>
          <p:cNvPr id="1026" name="Picture 2" descr="http://images.clipartpanda.com/race-car-clipart-Nascar-Clipart-9-450-30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90850">
            <a:off x="774691" y="2897674"/>
            <a:ext cx="3105987" cy="2084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31510" t="13403" r="30927" b="6926"/>
          <a:stretch/>
        </p:blipFill>
        <p:spPr>
          <a:xfrm>
            <a:off x="4427984" y="1628801"/>
            <a:ext cx="3923107" cy="4680520"/>
          </a:xfrm>
          <a:prstGeom prst="rect">
            <a:avLst/>
          </a:prstGeom>
        </p:spPr>
      </p:pic>
    </p:spTree>
    <p:extLst>
      <p:ext uri="{BB962C8B-B14F-4D97-AF65-F5344CB8AC3E}">
        <p14:creationId xmlns:p14="http://schemas.microsoft.com/office/powerpoint/2010/main" val="2702525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Reminders</a:t>
            </a:r>
          </a:p>
        </p:txBody>
      </p:sp>
      <p:sp>
        <p:nvSpPr>
          <p:cNvPr id="3" name="Content Placeholder 2"/>
          <p:cNvSpPr>
            <a:spLocks noGrp="1"/>
          </p:cNvSpPr>
          <p:nvPr>
            <p:ph idx="1"/>
          </p:nvPr>
        </p:nvSpPr>
        <p:spPr>
          <a:xfrm>
            <a:off x="457200" y="1196752"/>
            <a:ext cx="8435280" cy="5472607"/>
          </a:xfrm>
        </p:spPr>
        <p:txBody>
          <a:bodyPr>
            <a:noAutofit/>
          </a:bodyPr>
          <a:lstStyle/>
          <a:p>
            <a:r>
              <a:rPr lang="en-GB" sz="2400" dirty="0">
                <a:latin typeface="Comic Sans MS" panose="030F0702030302020204" pitchFamily="66" charset="0"/>
              </a:rPr>
              <a:t>We are always happy to meet and discuss anything further after school. </a:t>
            </a:r>
          </a:p>
          <a:p>
            <a:pPr marL="0" indent="0">
              <a:buNone/>
            </a:pPr>
            <a:endParaRPr lang="en-GB" sz="2400" dirty="0">
              <a:latin typeface="Comic Sans MS" panose="030F0702030302020204" pitchFamily="66" charset="0"/>
            </a:endParaRPr>
          </a:p>
          <a:p>
            <a:r>
              <a:rPr lang="en-GB" sz="2400" dirty="0">
                <a:latin typeface="Comic Sans MS" panose="030F0702030302020204" pitchFamily="66" charset="0"/>
              </a:rPr>
              <a:t>Please encourage your child to speak to an adult in school if there are any concerns.</a:t>
            </a:r>
          </a:p>
          <a:p>
            <a:pPr marL="0" indent="0">
              <a:buNone/>
            </a:pPr>
            <a:endParaRPr lang="en-GB" sz="2400" dirty="0">
              <a:latin typeface="Comic Sans MS" panose="030F0702030302020204" pitchFamily="66" charset="0"/>
            </a:endParaRPr>
          </a:p>
          <a:p>
            <a:r>
              <a:rPr lang="en-GB" sz="2400" b="1" u="sng" dirty="0">
                <a:latin typeface="Comic Sans MS" panose="030F0702030302020204" pitchFamily="66" charset="0"/>
              </a:rPr>
              <a:t>Please label all of your child’s belongings including water bottles/wellies/book bags.</a:t>
            </a:r>
          </a:p>
          <a:p>
            <a:pPr marL="0" indent="0">
              <a:buNone/>
            </a:pPr>
            <a:endParaRPr lang="en-GB" sz="2400" dirty="0">
              <a:latin typeface="Comic Sans MS" panose="030F0702030302020204" pitchFamily="66" charset="0"/>
            </a:endParaRPr>
          </a:p>
          <a:p>
            <a:r>
              <a:rPr lang="en-GB" sz="2400" dirty="0">
                <a:latin typeface="Comic Sans MS" panose="030F0702030302020204" pitchFamily="66" charset="0"/>
                <a:sym typeface="Wingdings" panose="05000000000000000000" pitchFamily="2" charset="2"/>
              </a:rPr>
              <a:t>Please ensure that your child </a:t>
            </a:r>
            <a:r>
              <a:rPr lang="en-GB" sz="2400" b="1" dirty="0">
                <a:latin typeface="Comic Sans MS" panose="030F0702030302020204" pitchFamily="66" charset="0"/>
                <a:sym typeface="Wingdings" panose="05000000000000000000" pitchFamily="2" charset="2"/>
              </a:rPr>
              <a:t>only has water</a:t>
            </a:r>
            <a:r>
              <a:rPr lang="en-GB" sz="2400" dirty="0">
                <a:latin typeface="Comic Sans MS" panose="030F0702030302020204" pitchFamily="66" charset="0"/>
                <a:sym typeface="Wingdings" panose="05000000000000000000" pitchFamily="2" charset="2"/>
              </a:rPr>
              <a:t> in their water bottles. </a:t>
            </a:r>
          </a:p>
          <a:p>
            <a:pPr marL="0" indent="0">
              <a:buNone/>
            </a:pPr>
            <a:endParaRPr lang="en-GB" sz="2400" dirty="0">
              <a:latin typeface="Comic Sans MS" panose="030F0702030302020204" pitchFamily="66" charset="0"/>
              <a:sym typeface="Wingdings" panose="05000000000000000000" pitchFamily="2" charset="2"/>
            </a:endParaRPr>
          </a:p>
          <a:p>
            <a:r>
              <a:rPr lang="en-GB" sz="2400" dirty="0">
                <a:latin typeface="Comic Sans MS" panose="030F0702030302020204" pitchFamily="66" charset="0"/>
                <a:sym typeface="Wingdings" panose="05000000000000000000" pitchFamily="2" charset="2"/>
              </a:rPr>
              <a:t>Please send in a family photograph for us to display.</a:t>
            </a:r>
          </a:p>
          <a:p>
            <a:pPr marL="0" indent="0">
              <a:buNone/>
            </a:pPr>
            <a:endParaRPr lang="en-GB" sz="24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30297681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Useful Links</a:t>
            </a:r>
          </a:p>
        </p:txBody>
      </p:sp>
      <p:sp>
        <p:nvSpPr>
          <p:cNvPr id="5" name="AutoShape 2" descr="data:image/jpeg;base64,/9j/4AAQSkZJRgABAQAAAQABAAD/2wCEAAkGBxAQERQUExMVExUWEhAUFxUUGBgUFBUYFBQWFhcUFhUYHyggGBolHRUUITEhJSorMi4uFx8zRDMuQygtMCsBCgoKDg0OFBAQFCwcHBwsLCwsLCwsLCwsKywsLCwsLCwsLCwrLCwxLCwrKywsLSw3KywsLCwrLCwsLCwrLCwsL//AABEIALgBEgMBIgACEQEDEQH/xAAcAAEAAgIDAQAAAAAAAAAAAAAABgcEBQIDCAH/xABJEAABAwIDAgoECwUIAgMAAAABAAIDBBEFEiExQQYHEyIyUWFxgZFTkqHSFBcjM0JSVGKTscEVctHh8ENzgoOistPxZMIWJDT/xAAXAQEBAQEAAAAAAAAAAAAAAAAAAQID/8QAHREBAQEBAQACAwAAAAAAAAAAAAERAiESMUFRYf/aAAwDAQACEQMRAD8AvFERAREQEREBERAREQEREBERAREQEREBERAREQEREBERAREQEREBERAREQEREBERAREQEREBERAREQEREBFq8Q4RUdPcSTxtI+iDmf6rbn2KPVvGTSN0jZJIes2Y3zNz7EE1RVjU8Zcx6EUbP3szz7C38lrpeHVa7+2yjqa1g9pBPtVwW+ipd/Ceodtnl8HuHsBXUcacdr3O73E/mUwXaipH9qBcm4qAmC7EVMMxsjY5w7nEfkVkR8I5hsml9dx9hKYLfRVVHwyqm/2xI6nNYfblv7VnQcYM46TI3jszMPncj2JgsdFDKXjDgPzkT2drSHj22PsW8oeE9FN0Z2Anc/5N3cA+1/BTBt0XwFfUBERAREQEREBERAREQEREBERAREQFosY4XUVKS18mZ4+gznO7juB7yohxgcNXAugp3ZQLh8jdrjva07h27+7bWbZbu1KuC0MU4ynuFqaID70tyfUbp/qURxPF66qB5SoeQfoDmM7srbA+K68MdGdqyJJmMdcWsrgj81HI1a6orCzat9i+LtA3KPYJh78Vro6Vj+Tz3Ln2uWtaCTYdwPsSjhDiRe4NG8/9lYNRi0wmLWyEMv0dLaKe8M+L6lwhkckc00r352WlLMoAbcuGVo12DxKqyV/yl+1TVb92LkaFBjB61ocRvYOB2aH9D/XYsD4QU1Et/bJ60/bPaol8JKGcpol4xrtXIY52qHfCCuULnPIaDqSAmiW1mLPMeZji030INjovmF4vJlJe4u7TqVq614EYaNg0H8VwwwgggmwIIv1X3pqpK3Gh1rtjxLNsUkq+I6qZG50dbHI8NJDDEWh1t2bObeSgGFTZXFrtHNcWnfqFdRNcJxethtyMj2DqB5vi080+IUywzjFqY7CoibIPrMOR/fbouPqqI4biEeWxCy4ImyG5KuC1ML4XUVQBaQRn6svMd3XOh8CVvGkEXGoVA4jE1uwrlwf4WVNC/mPzMvrG7Vh7h9E9oWcF+otZwexuKthEsZ7HNPSY7e0/x3rZqAiIgIiICIiAiLTcLOEMOHUz55SNBZrd73HY0f1sQdfCvhVT4dGHSkue7oRN6bz+g7fzUWmqeEdZGXxxxUrCDljccs7gdlib5Xd+Vd3ALg3LM/8AaVeC6ol50UbhpTsPR5p2PIt+6Lb7qwEFF4hiuPUesvL2G9xeW+sCWrjTcaVcRyZBzO5t3BpsDoS0gA36tqvZVbxntpxKxjaZgktmMrWsa45vok6HcmqglQwm5Kj9dU5SpVXSkR2yW7bt/QlQnFy0nUkdwv8AmQkpWRT47lWQMazb1Gs0I3SO8Ws/RyyYKuMdGId7nvcfYWj2LWozsSqdCSdylvETV08deXSuyvewxx3G173N0B67A+aiTpS5psGjT6LQ32gXKw8BqnQ1cUg2ska4d7TcKKv3jvoJH0UczBcQynlOxkjbF3g4M8CTuXnWrbZ117JjcyaMGwcyRgNiLhzXt2EbwQVUHDPiSD3Okw+QMub/AAeUnIOyOQXLR2OB7woKUE4Oh2EWK5RYRmbfP4Wv+q541g89HM6GeMxyMNi0kHaAQQRoQQQbjrXGgrHRkC2YH6O/wQdT8OtvPl/NcBR33ny/mpPRVVNIcpzMfe2VzTe/VoCt7iPBd8EZlfFI1oGYnk33aPrOaBdo7SAr4iBx4QXfSt4fzXL4O2Ak3zEiw0ta+0+WnisyrxeMXEYv2u0Hlt/JaaV5cbk3JRXdNUZtFueDOFyVU8cEVy+V4bprlB6Tz2NFye5bLgNxa1uKjlGFkUAflMshJJIAJyMGrrXG0ga7Vf3AfgHR4Sw8kDJK4WfO+2dw25WgaMbfcOy5NlBKWiwsvKXDHDzTYlUMGgM0pHrn9LL1TVTiNj3u2Ma5x7mgk/kvJmOYhLV1TpJHXeXl17DaexBmUtSWhZbMdy71r5uja7R33/gVppaeQk2s791zXH1Qb+xXUSKfGcx2riybMo2xj2nnNcO8Efmt3h5TRP8Aixxx1PVsYTzJSI3DdcnmO8CfIlXovMVJKWSNI0III7xqvTcT8wB6wD5hRa5IiIgiIgIiIOitq44Y3ySODWMaXOcdgAVVYBK3H8QFVUPY2mgeRS0rnNzyuafnXx3vlB17SANg13nHTWllAYgbcsS0nqDRcX6gXZRdVHS1eGtjsKIwStYC2qFW5z+UAHTp3WFidLNboNiK9OItVwWmlkoqd81xI6CJzs3SuWg8772y/atqiCqzjSFqpn92z/c5WmsWvw2CoFpY2SAbMwBt3HcixQ2JMOTwUJxePVej6/i+w+XZGYz90m3kb+yyh+M8VUwuYJGPH1XANPns9qi6oZ8Tuo+SMdl61NuEPBStp7iWJ7R1gEtPcQoPUU5DiOraqjMZiAAtoO839jQVY/FVxdRYk01U75BE2QtYxoDBKW9I5rk5QbC4tc32WUZ4BcXdVikjSGuipwefUEWFt7Yr9N/aNBv3BencJw2KlhjghbkjjYGNb1AdZ3k7Sd5JQZEETWNa1oDWtaGtA2AAWAHguaKM4zWMqZZaXMQ2NrDKGuymQvuRHm3NsBe23MBuIJEI4Y8AmYpWSVRqWtjdkZGI25y/IxrS4vvYc4P3G4AXLAcOosEc+JwzPlDXCZrC97oyC3IRtZqHGw61sMdvR07GQTGJ/KEBgIddriSbAlxFidt1Fq2qeH5Q4vlLQXyu5xANwAL6XNjYbBa5GoBzN6b8jfYzijXyQSQxaxOvnkHJ5gLWabm+46nYsuXhY5wdkiaXuaRrKCPKyjVHhYkN3tLzuLhn3Hr2C9tB1rbnAYnDnMv2GMdX8Vr4T9s6ycDxCjpoGtkbyT7895YXZ7G457d2zQlR/HuA0GKyvqKUNgZlALspAkkF8xEQ7C3W4v26pWQPp7uZcAbY3E5CN9r9Dw07CsyixGaNrDTua1kjhdkjQWhx01+qdLHuUvNnqyypbxVYHLh1NJTTSMeTM6WMsJ1jMcTSbHUWcDcbrjVTdQirwmR8kb+Xc2WMHK9rbMDjbTLvadhF9milGCYiKmEP0DgXMeBqGvYbOA7N47CElSuHCOgfU0s0Mbgx0kbmhx2a7j2HZ4rzRi3BWvoZXGoppQ25PKsaZIiOvOy9vGy9Uoqjx/VVTH9FwPj+i1UrV69xTgrh9Ubz0kEh+s6Nuf17X9qi1bxN4NJ0YpYf7uV58hJmCDzXTucDoSO4kfkt7QvKt6o4jKb+zqZB/eMa/wBrS1Yh4m6hnQqInfvB7fyuiq/Y8gj/ALXoLi+lkfh8LpHFzjymp22Ejg0d1gFX0fFNWX1lhA6wXH2ZVauBYaKWnjhDs2Rts1rXNySbbtSUKz0REQREQEREFPcddbeVrL2DIwL7Rd5JLHjcCA0g6bNqq3CqM1FRDA0fOSxs0kDdHOA22sPC5Uy41arPWT2JJD8ujecA0Btiw9Num3cbrA4o6PlcWhJFxG17/m9lmm23o622a3sivRsETWNa1os1rQ0DqAFgFzREQREQEREHF7A4WIBB2g6g+C0v/wAPw3leVNHAZNuYxtOvWAdAe0LeIg+NAAsNANLBfURBwlkDWlxNgAST1AC5KrTgzHFUOnqJL8o+eTmudlDA45tRsda9rHTmqU8OsYjhpZY73kkiexrRtAeC3Meoa+PmqvrMpka7M5rJWsk5ji0m4tINOp4eO8FSzY1G54V01PE6N0Wsu14ab3DSCDa9hc3FgtJUnk52TjVjspzWuAdLEjq5rfN3UrCNVQxCxdE2PJbKWg3+8XHU6byo3Hwfnfd8ORrJHPcyKU6PYSS0gbWkttr4kFTjqZi9RusNxGolAcHsLTvABB2ajVbd75gOmPIKtXYa6KQgRVFPIDr8HeHMJP3Abu7y1dswncMr5cQd93K6H/Vlb+a3kZbDhlizy3kS4Okd0WNHOFxbO4DUNF/HZqbLXMgDWxQEgEuzPvqGiRztv+J/iGuWbgWAyPbJyETYC1oeS8iWZ9zY9EkZrDaXHdosd1IGgjbe+Yu1LjsuSn8E3ZgOSLI2omtlNnucHEHdoRYt79e1YXFvVlks0B1BvI13W5hDZPMOjPmoTnqItRUyZB9F3OI7AT+t1l4ZjDqOWmcBdx5aVzSdrJQ1jWk7iRGHX7QVjnnN8at1dSLBwjFYqqMPjdfraek09ThuWctMCIiAiIgIiICIiAiIgIiIPOnGlf4ZLmvblpLcpct2nVrmat7iu3iRy/tXY35mTYHG2m250Hf223rO43qHk6t5Gme0gyOs5wIFyWnQ6g7VHuLfExS4nA997F2Q3Oa2cFmwHbzvK6NPTKIiMiIiAiIgIiIOqpqWRNLnuDGje42Ch2NcNtraYf5jh/tafzPktPw4xPlqksB5sXMHVm+me++n+FRmpqmxtJO1GpHHFqtziczi5xN3Em5JPWV0NLCwMkdlZmLmSAX5F7rB2YDUxOsL22EA9d9SaovN1xnrLBQdlXKykmaKmIG4zMe3nNcNz225rh2hTKl4xWFjBHHyzw0NFhc3ta976X7bKt3Yw+NpYMr475jFIM8d/rNB1Y77zSCsCqraOUgmN0Lr7Wc9vno4eblLFlXNg2PcnI+Sps10oBFtjCLDID+6G+IKycQ4QwTBsMRMjr5iScxa0akk+zxVI08+0CtOX6pe9ot1EPFl9FVM1tmVjGX2hsmUf6NVM9Pwtv8AbbqCeGbbEX8lM0anJKQA8Dra4NPddbzhTX05jc90bInZSWvkcI3vIFwAwXLr7NetefOXAe18lWZXMe14DWvk1aQRrIWjaFl1OOulfn5znE3Mkrs7z3AWa32qd89Wz43F5sz1Jm1skgEtQ3k4zzo6fUSTdRO9kfW86kaN23GHLXPfIZHG7ibm2gHUANwGwDsWpjqnPcXOcXOcblziS4nrJOpWQCujCa4TissRbLE8tdbW2w/dcNhCsLBOH0Mlm1A5F31xcxn9WeNx2ql8Lrsjsp2FbskHUahGvtfscjXAOaQ4EXBBuCDvBG1clBeK7Ec0ckBPQIe0fddo4DsBF/8AEp0jAiIgIiICIiAiIgIiIIJxr4Fy9NyrbXjFnc0uLmk2boNtiT6xVATRFj7WsQdoY5oaN5sdb/1ptXriRgcCHAEEEEEXBB3Eb1R3GLwFdTuL2NL4XGR9wDaPeGuyjZs9p0RYmvFtw5jq4mwzODJ2NaBmIHKNsS3sDg0C437eu0+XkgRTRklozAAvNtW6gNDnbdlxt2E96kGF8YNfAA1s8lua3nHPu+Ufz722adSD0ui89DjcxAC/KjY52sbNxytGzYdp9ll1z8auIE/PEC9tGsbfI3Mdjdtz5Ij0Si80zcZmIvFjUSC4YObZvzmp6I000HVuWtquHVc/UzzHpuHyj9D0RbXaBv7dboPU5Nlr8cxNtNBJJcXDTlF9rtgFu8i68tycIp3GxJIzAWJcRZguBYnYTrbr1W3wGqmdC+SxcSQ0bf3nO7SSQL/dRUirK8Nu5x1NySdpJUbqqx0zvu/msaqfI884HusV9hJH0T5KyGspq6aiNxWdTu62u8iswZfqu8iqiG1UDlq5oHdSsU00bvoO9Urj+x4nbneqUwVm6ErjyJ6lZp4ORH/or63g1D/QP8FMFbRwO6lnU1M7qU9dgULevwaV8jo4R9F/qlBG6Skd1LYNpSFvmsjGxjvVK4Tubua7yKo0E1OfFd9BiBbzXLtqHH6p8lhSRE/RPkmKnfAfFBDWROvzXnk3dz9B/qynwV1Ly/STPYRa+0eC9JYHW/CKeKXe6NpPY61nDzBWSs5EREEREBERAREQEREBcZGBwLXAEEEEHUEHQghckQQXH+LGkqCXQudTnIWkM1a43uCQe21+4KD1/FLiQtkkgl+TIdclp5g5rQXN10AG7t0V5Ii682VHFhjIaf8A6oPybdksVyS6xb0ukNvVbfuXfBxTYy8m8UMdnu6co1u3aMgdp32N929ejERHnuHiaxZwF3UzeYzQyPNiHdE2Ydba3F+pbGl4jqt3ztZCwfKj5ON7zY9A84t27xu6zuvNEFQ0nEXCD8rWyu1YRycbI9gs7pF17nZ1du1ajEMCjw9xgile9sZtnda5JGYggC2hc4eCvVUZwlZlqJucReWU2POFy437QpViI43UnW7j32/moy+scD/+iVvcD+j1u8XIN9R5FRuWNt+m3yf+gVhXea132qfyd76+fCj9qm8nf8ixeRb6RvlJ7qciz0jfVk91BkGcfaZvVd/yL5yrftEvqn310ciz0rfVk91ORZ6VnlJ7iDuzs+0S+offTMz7RL6h99dPIM9Kzyk9xOQZ6Vnqye4g7w9n2iX1D76+iVv2mb1Xe+ujkGelZ5Se4vnIM9Kzyk9xBlCo/wDKm9V3vr6Ks/a5vJ3vrE5FnpWeUnuJyLfSs8pPcQZnw5/2ubyd76yKaqJOssju8fxcVrBC30jPKT3FmUjGj6YPcHfqAgklI4m1ir64t5B8Ca29y1z819t3HNf2qgKM7LFXNxQg8nOSSSTEde54Rb9LCRERkREQEREBERAREQEREBERAREQEREBUZwv0qJf7yT/AHFXmoxwk4FU9aS+7opDtc2xB7XNO3wIRZXnbFRtUelbqrd4XcV9VTwyTMkbO1gzFrWuEpF9S1moNhqddgO3Yqkkmj+t7D+iDoyplUx4PcXeI18DZ4I2mNxcGl7wwuymxIB3XuL9hWy+KDGPRR/isQV5lTKrC+KDGPRR/isT4oMY9FH+KxBXuVMqsL4oMZ9FH+KxPigxn0Mf4rEFfZUyqwfigxn0Mf4rE+KDGfQx/isQV9lTKrB+KDGfQxfisT4oMZ9DF+M1BX4as2kau/hBhE2HzugqW8nI0NdbVzSHC4c1wFnDdcbwRuWTwVw2SvqGU9OMz3X1scjGja95A5rRprbeBvQZ1FuV08Unzc3+V/7rU4PxQuaQaipHa2Fv5Pf7qsjB8IhpIxHC3K3aSdXOPW4naUNZyIiIIiICIiAiIgIiICIiAiIgIiICIiAiIgLAkwSkc7M6nhLvrGNhd52WeiD41oAAAsBoANAF9REBERAREQEREBERB0VVHFKLSRskHU9ocPavtPSxxizGNYOprQ38l3IgIiICIiAiIgIiICIiAiIgIiICIiAiIgIiICIiAiIgIiICIiAiIgIiICIiAiIgIiICIiAiIgLR4zwtoaOTkp5uTfkbJlyvdzXFzQ67WkbWO8kRBpZONjA2kg1diCQRyU+hGh+gvqI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Content Placeholder 2"/>
          <p:cNvSpPr>
            <a:spLocks noGrp="1"/>
          </p:cNvSpPr>
          <p:nvPr>
            <p:ph idx="1"/>
          </p:nvPr>
        </p:nvSpPr>
        <p:spPr>
          <a:xfrm>
            <a:off x="155575" y="1268760"/>
            <a:ext cx="8644307" cy="5328592"/>
          </a:xfrm>
        </p:spPr>
        <p:txBody>
          <a:bodyPr>
            <a:normAutofit/>
          </a:bodyPr>
          <a:lstStyle/>
          <a:p>
            <a:pPr marL="0" indent="0">
              <a:buNone/>
            </a:pPr>
            <a:r>
              <a:rPr lang="en-GB" sz="2400" dirty="0">
                <a:latin typeface="Comic Sans MS" panose="030F0702030302020204" pitchFamily="66" charset="0"/>
              </a:rPr>
              <a:t>Little </a:t>
            </a:r>
            <a:r>
              <a:rPr lang="en-GB" sz="2400" dirty="0" err="1">
                <a:latin typeface="Comic Sans MS" panose="030F0702030302020204" pitchFamily="66" charset="0"/>
              </a:rPr>
              <a:t>Wandle</a:t>
            </a:r>
            <a:r>
              <a:rPr lang="en-GB" sz="2400" dirty="0">
                <a:latin typeface="Comic Sans MS" panose="030F0702030302020204" pitchFamily="66" charset="0"/>
              </a:rPr>
              <a:t> Parent Info</a:t>
            </a:r>
          </a:p>
          <a:p>
            <a:pPr marL="0" indent="0">
              <a:buNone/>
            </a:pPr>
            <a:r>
              <a:rPr lang="en-GB" sz="1500" dirty="0">
                <a:latin typeface="Comic Sans MS"/>
                <a:hlinkClick r:id="rId2"/>
              </a:rPr>
              <a:t>https://www.littlewandle.org.uk/resources/for-parents</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Parent Info- helping with phonics etc</a:t>
            </a:r>
          </a:p>
          <a:p>
            <a:pPr marL="0" indent="0">
              <a:buNone/>
            </a:pPr>
            <a:r>
              <a:rPr lang="en-GB" sz="1600" dirty="0">
                <a:latin typeface="Comic Sans MS" panose="030F0702030302020204" pitchFamily="66" charset="0"/>
                <a:hlinkClick r:id="rId3"/>
              </a:rPr>
              <a:t>http://www.oxfordowl.co.uk/for-home/reading-site/expert-help/phonics-made-easy</a:t>
            </a:r>
            <a:r>
              <a:rPr lang="en-GB" sz="1600" dirty="0">
                <a:latin typeface="Comic Sans MS" panose="030F0702030302020204" pitchFamily="66" charset="0"/>
              </a:rPr>
              <a:t> </a:t>
            </a:r>
          </a:p>
          <a:p>
            <a:pPr marL="0" indent="0">
              <a:buNone/>
            </a:pPr>
            <a:endParaRPr lang="en-GB" sz="1600" dirty="0">
              <a:latin typeface="Comic Sans MS" panose="030F0702030302020204" pitchFamily="66" charset="0"/>
            </a:endParaRPr>
          </a:p>
          <a:p>
            <a:pPr marL="0" indent="0">
              <a:buNone/>
            </a:pPr>
            <a:r>
              <a:rPr lang="en-GB" sz="2400" dirty="0">
                <a:latin typeface="Comic Sans MS" panose="030F0702030302020204" pitchFamily="66" charset="0"/>
              </a:rPr>
              <a:t>Oxford Owl- 250 free eBooks</a:t>
            </a:r>
          </a:p>
          <a:p>
            <a:pPr marL="0" indent="0">
              <a:buNone/>
            </a:pPr>
            <a:r>
              <a:rPr lang="en-GB" sz="1600" dirty="0">
                <a:latin typeface="Comic Sans MS" panose="030F0702030302020204" pitchFamily="66" charset="0"/>
                <a:hlinkClick r:id="rId4"/>
              </a:rPr>
              <a:t>https://www.oxfordowl.co.uk/for-home/find-a-book/library-page/</a:t>
            </a:r>
            <a:endParaRPr lang="en-GB" sz="1600" dirty="0">
              <a:latin typeface="Comic Sans MS" panose="030F0702030302020204" pitchFamily="66" charset="0"/>
            </a:endParaRPr>
          </a:p>
          <a:p>
            <a:pPr marL="0" indent="0">
              <a:buNone/>
            </a:pPr>
            <a:endParaRPr lang="en-GB" sz="1600" dirty="0">
              <a:latin typeface="Comic Sans MS" panose="030F0702030302020204" pitchFamily="66" charset="0"/>
            </a:endParaRPr>
          </a:p>
          <a:p>
            <a:pPr marL="0" indent="0">
              <a:buNone/>
            </a:pPr>
            <a:r>
              <a:rPr lang="en-GB" sz="2400" dirty="0">
                <a:latin typeface="Comic Sans MS" panose="030F0702030302020204" pitchFamily="66" charset="0"/>
              </a:rPr>
              <a:t>‘What to expect in the EYFS’ – </a:t>
            </a:r>
            <a:r>
              <a:rPr lang="en-GB" sz="2400" dirty="0" err="1">
                <a:latin typeface="Comic Sans MS" panose="030F0702030302020204" pitchFamily="66" charset="0"/>
              </a:rPr>
              <a:t>DfE</a:t>
            </a:r>
            <a:endParaRPr lang="en-GB" sz="2400" dirty="0">
              <a:latin typeface="Comic Sans MS" panose="030F0702030302020204" pitchFamily="66" charset="0"/>
            </a:endParaRPr>
          </a:p>
          <a:p>
            <a:pPr marL="0" indent="0">
              <a:buNone/>
            </a:pPr>
            <a:r>
              <a:rPr lang="en-GB" sz="1500" dirty="0">
                <a:latin typeface="Comic Sans MS" panose="030F0702030302020204" pitchFamily="66" charset="0"/>
                <a:hlinkClick r:id="rId5"/>
              </a:rPr>
              <a:t>https://foundationyears.org.uk/files/2021/09/What-to-expect-in-the-EYFS-complete-FINAL-16.09-compressed.pdf</a:t>
            </a:r>
            <a:endParaRPr lang="en-GB" sz="1600" u="sng" dirty="0">
              <a:solidFill>
                <a:srgbClr val="0033CC"/>
              </a:solidFill>
              <a:latin typeface="Comic Sans MS" panose="030F0702030302020204" pitchFamily="66" charset="0"/>
            </a:endParaRPr>
          </a:p>
          <a:p>
            <a:pPr marL="0" indent="0">
              <a:buNone/>
            </a:pPr>
            <a:endParaRPr lang="en-GB" sz="1600" u="sng" dirty="0">
              <a:solidFill>
                <a:srgbClr val="0033CC"/>
              </a:solidFill>
              <a:latin typeface="Comic Sans MS" panose="030F0702030302020204" pitchFamily="66" charset="0"/>
            </a:endParaRPr>
          </a:p>
          <a:p>
            <a:pPr marL="0" indent="0">
              <a:buNone/>
            </a:pPr>
            <a:r>
              <a:rPr lang="en-GB" sz="1600" dirty="0">
                <a:solidFill>
                  <a:srgbClr val="FF0000"/>
                </a:solidFill>
                <a:latin typeface="Comic Sans MS" panose="030F0702030302020204" pitchFamily="66" charset="0"/>
              </a:rPr>
              <a:t> </a:t>
            </a:r>
            <a:endParaRPr lang="en-GB" sz="1600" dirty="0">
              <a:solidFill>
                <a:srgbClr val="0033CC"/>
              </a:solidFill>
              <a:latin typeface="Comic Sans MS" panose="030F0702030302020204" pitchFamily="66" charset="0"/>
            </a:endParaRPr>
          </a:p>
        </p:txBody>
      </p:sp>
      <p:sp>
        <p:nvSpPr>
          <p:cNvPr id="17" name="AutoShape 2" descr="data:image/jpeg;base64,/9j/4AAQSkZJRgABAQAAAQABAAD/2wCEAAkGBhQSERUUExMVFRUVGBsXFxUYGBccGBYYFxgXFRgYGBcYHCYeGBwjGRgaHy8gJCcpLCwsFx4xNTAqNSYrLCkBCQoKDgwOGg8PGiwkHyQvLy8sLCwpLCwsLCwsLCwsLCwsKSwsLCwsLCwsLCwsLCwsLCwsKSwsLCwsLCwsLCwsLP/AABEIAMIBAwMBIgACEQEDEQH/xAAbAAACAgMBAAAAAAAAAAAAAAAEBQMGAAECB//EAEYQAAECAwUEBwUFBgUDBQAAAAECEQADIQQFEjFBBlFhcRMiMoGRobEjQsHR8AdSYnLhFCSSwtLxM0OCorIVFjRTY3PT4v/EABoBAAMBAQEBAAAAAAAAAAAAAAIDBAEABQb/xAAzEQACAgEDAgMHAQgDAAAAAAAAAQIRAxIhMQRRIjJBE2FxgZGhsQUUIzPB0eHw8RVCUv/aAAwDAQACEQMRAD8AuiURIER2lEdhMQ0UkYRCG4ke0n/mHquLHhhFcSfaz/zD1XHUcUXbixrmWzChBWRLSSAHYOr5xWZtiUkkKSpJGYIII7jF+vGapN5zAlKlEyUjqs4rnUjfEci0qTapxUiYHTLA6hUQxVnhfV/OLlmnBUle18+/sTaU/qUeRapiOxNWnkoj0MEov2elITjcBmCkpORBFWfTfFpk22Qemx9GSZiz7RIfsgDtCmUA22ySDZ5eFKMRMpJUlVaticAs+emsa8sW6lD7HKLS2f3N3Jfc6esgpljCkl3Ul3KRxbwiW8F4pZKpaXM0AKdCq9IE0JZQy3QTJueXKm+yK0Okk5LfrgChGWucArkky5LrSR+0JYYTiPtlDN23mJIuEsicKS2736/Ic3JRpjazBLF0AtioQk+/XtN2m8zA024ZBZ5YDJqRjST2akij0V4wZKFVjOq+7rGtdz+cSTHdXVOVKHOuZfLLSPOeSUMklFtbvh+8bpTirRXbTspL91agWrUKD17wHHmIXTdlVe6tJ5gp9HEWm2TOsX4d4d6uNHfviBC6H/8AL1z17/hFEeszr/t9aAeGD9CXZW51ITMTOCVHqtUEN1hnzEEW+70BYwhtfWlYZ3eXUvLJOT75m+AL3mATkg6p+JjXkeTxP1DjHTsiGzSiJgY9VjTjTTLyhhhr3H0MCST7Qcj6j5wcgVPI+kLrcamLlLrvrqP0q0aCgcwmtKpT8+UcrKEqAKmKjSg+XrGulb3SRwLfGPI24PS0NhcicDQDww/1Q7sNwianrkNucE/pCazhCnYn+JVPOHFiuclOJMw0zap8xCtO+3JzVIDvu7lSggFeNNQknMZdUnXhrCvDD6+5ZEpDqUo4s1AD3TkRnlCUJj1Omdw3Is3mI8MZhiRoAVfsgf5g8FfKKKFBWGMwwEraCT94/wAJiKZtNJH3/wCH9YELSxnhjMMJ/wDuuWckqOunPfHH/dadJatRUjQOdOEY0zVFvgdYI5KIRztqyA/RjQ9o6tw4iG912ozZYWQA70HCMp1ZrTXJ30cZE+CNQJhfUpjoJjoJjbR6VEdnDQiuMe2tH5h/yXFgIhFco/eLRzH/ACXGNHJlK2pvQSLxWopKgZSUsCxrXWA7JtfLTMWopmJCggBmPZBzYjfHP2ij99VR+oj0MVnuMeiumhkgnJcquSV5HF7Mttz7SyU9KVLKccxS6pJcEBtDA15XhIVZMKTLK2RkkYwXBVVnitAj6EYSIL9kipalfo/oZ7R1WxKietNUzFg8FGC7nti1WizyyslPSpOE7wp8/GF2FPCGmy1lCrTKViSCmYhknNT4nw8mrzhsoqrf4MT7fkuCkddY4nTeaPXj6R0o1IfUUch2KSXdOkBXreyJNoWlWIUdwAQcQS+vDOAF7Qg2lBE5QldXHQgUJzS3IR4L6PLPI3W27v8A0V+2iopWOZk0lRzz/BoGeqt3pG5CN6XoD2VO3cM4rd4bQr6ZZlrSUYuq6E5Z6h86xxI2kmaiUeOEvTWhzg/+Ny1tX+fIz9oiXuwn2q6AdRGQI96bvAgC9LOF2hi9EPQtqR8Yi2UvQzpkxwlLJDBL/eObk74JtZ/eT/8AH/NGPE8fhlyhsZqW6IZF3hC8WImhDFtSDoBuhhJFVflMDKMF3eMSiN9PGMjHxBN0hJ/0xaphWWYGgevBhDKyy8LihcMQde6JJqVJcN1g4be24GFVptEwVSsZkNhAUGc1SXOQ0JhE+kxxqe/1/sP6fPn6nw3FfG/7hs1KUnE2GjMMi2Q5/OC7ptyqnEUAihzf63/RRSJsxSgWx6sQ/HSsObIC4JBS1SDRv76RvssM1stws66jDSlJP3p/atgi8bfjQEmYpfWeqGFAoODrnC+J7VOJLYiQ7txYxE0IwJJOK9GBPJrd0cLyMUWxWFK1LxA0+NfgIvc3snkYpN39TpVFmZ6cMRh8m1F0YuGGqu1CaM+YrwPnlC6+Z0uSElUvHiU2bd8GybzM1KlAKcDI5ks4y+qwptVmmzMBUhSmU7b+q2T060KhH954tl8TpSlXITd9rlKSVKQiWEqw1I3PmW+hB1m6JRPR4CRnhYs/Le0Vu22BcuQ01JSVTQas7YDWG2x+FP7QoU6gYBnBLhLcawyeBNNpgqUuAi8bEQghSgokirJowy4/pFjuFHsEd/qYr9rkNZkJWcZSouVkk1BaoGjxZbp6tnQfwv5kwLVOh1VHgKaMhMiTMmALM6YjGAoJSzJBqB2dzd8ZDPZC7R6wBGRuMi0jNNCK5x+82j695UPoRXX/AOVP+vejDUee/accFsBwkhUtOQ3FQiqonOMiOYj3W8bukTFDpUJUoijpCqDiRSFk3ZCxH/JT3Aj0Ii3H1EYpKQiWNt7HjUw0eMk21GQqeUesnYiwqqEGu5S+f3t0RTPs+sR++P8AUfi8NfVY2CsUzywLGohnsayrfJYhgVHPdLUYvC/s3sn35o70/wBMbu3Yez2ecibKWsqS9DhYgpKTkkHWOl1EGqicscuWVnbhLWrmhPqofCELneMosW3if3lP5B/yXFfEokHqvThFGLyoTPk4JLaRuUOUYUaN5iOgOGsNAL3sxY5ctScBdS5Tq6wLEGWchlVRie1qAtJc5Sh/yhdsvYUy1oWFEqmSy46rBwFaF9BnC695ylz14mZJw03CoEeDmacm07PZ6PA8irgeotaFkhKgSM2g+7TVTB9w350EUSYspHVfEaBnyz+EPtnLzm9MlK14gpVX0o9N0BFeofUY1jlpTG9ommYshwFHq4T97i2W7dWBrVOmIIdBoVAIIxAABkkFjv31aLBabuQvtAE6KBZX8QrAi9nyWwzFBssQCgPMRiiqqxuJLFvGn8f6rf8AAimTp6mxEgZeWbd0HWQEJCSXqTwcw1F1TGbHLPEy/mYKk3UTmoN+FAHmSYnnGSXg57sPLOWXbZLsl/jEk8ANvJpHEML5sKUS3lpAUVoGJVSxWkGvLdvhKq1KQSZmAJcBLE4iS5YgwrFh9lGrv1EOFbInn9hXI+kVC7uuFJz4Eg5uGbuy4xdLtQLQSgGgBKjR24cYjl7OTZZ6lhszEu/TzcWdCrQlt0MeNzWxinSaK9IkBDUGRyArhBGQzqG7o5m2PGtKyQMCgWCSMQBfd9GLIi7JoXWxySWfD06uqDSm+r5wbJsMyr2SUmuk5VeNILQ0n7/cC2n/ALPN70tfTzAhKXSAXBAJdL9blXLhBlzW1CJmBEsEqIBIQMIFWJqMhFxOzQdxYpYO9M9Q9I1I2dwLBFjSHd1ftCi3NJFXeDcaWmjlT3KtfU4hEtTEJVUEA1cA1rSLDdsv2CB+EQ4XYCzGzJI3dKWbdlEEqQUywE2bEQSKTRUgl8xSvGAePe0Fr2K0mw2qX1JZkqQmiSsKxYdAWpQU7oyLZLkggEyJqTqApBA79YyC1S7A2i3RhjcaislNGEd3f+XP5fEQ8hHYR++zvy/FECzUMbah2q3j8ICSnI4nAJ31ajdxg+1p3boVC7yCAkkChJdTmocZ6tnxjAkgZFjCQB0pNfxcQ1DRsn/SJJlnU3+I2rkkb+PGJ1WSiXqxd21cl/ONzJZ35M1DwO/fGUacy3apfOve0aKK90bRLbl+pPxhbtNY+ks5Tk6k1/1COuMd29jqctlyRXrshLtC8a8TsBQtQPoRxgMfZtJ+9M8R/TFb/Y0pWsHql2ZLMNeriS4ieYrhvr1Xq+5PGGLqpUnCWxz6OSdSjuPFfZtKGSpniP6YHmbAyxqs94/phKLKZjsSCA/aYMBwEelN1RyHpBftc+FLf1Al02nzRoq9muCTZHmpxOEkEkuGzNG4RVMKlqoaqVXmqPRLzs4WgpORzjzu/wCSOlVLl0CWCqntc+/yMKlJz8UnZZgyxwxaS3DJl29GkFTkk1NWpuHxhrctjSXIzAcGr57xFKkSJyBQqwFwcylx6Pvi9bLuoFQ7JAAG40JjHJegieqT1SGaJJ+8r+JXzglEn8Sv4lfOOgmO0iAcmAkczFEJod2p3gQjt1onA9WY3f8ANMPp1EmEdsQ6dO8OIU5NSGJWhbefTTZWEzFBiCwIDsaOyQ9WPdAirN95SlPm7V7mb+8NLSaFuGUL1lwOD+bfKBcmw03HgZ7CSf3yYhyUmQTVixExABy5x6CZfGKfsBZ+vOmfhQj/AHLUfhFwJh0eBb3ZyZfGOejjt45xQVsyjno40ZUdvAF830izSlTZnZFABmonJI4/IxybNoKMmOeg5CBLm2gk2lLyludUGi080/EU4wJarHaRMKpcxI6QseqSEJAJS6SoPkATn1jplqB+A2EtOrvwjI6lpYB6nUxkAFQfGRp4x4oEmyIRWUtbpnFH/wBcPFKeEUv/AM9XGX8EfKBZyItrbauWElCil3yipTb6nf8Aqr/iMWnbQezTzPwijLHGFTPf/TYRlibaXP8AQcbP3nMNoSlS1KCwoFyT7pVRzm4i0z5JJ7ShwHdFHuAtapX5j5pUPjF9Uj6pGx4Jev8ABm27A6UAEkEvrlrXfAtpVLMlSlAlLB2Ll8YZsGZxMzGDjL+niC0WAqkrQksSCxO8EKcs2ojpRUk0yDVJbop6igqITKSCFEFKsb1FHBVmGPCOSAw6iQ4+6cq1BxF/rfAFqkTEkqWQkqqSVIqQ+48YCm25s53+8fCIYYIzVwla+pf7XLHaU19X/QcpmJQpAUhDqcVYaCimBZidNTF5RavYpUdUJLcwDnHldmUmYrClbln7RyGdTQRdVXxglSkLqrA9GwsCQK8gIpxYYQlpXmrf69rJpLLm8Sd/f+QytV4hMpa1UCA548PrfHna0KUpZfNacXB8Sj5qEcX7fc2f7JTIlhT4U6tliOsRWa8goqTkVKDHi/6Q+UHERCSb+BYZaVBkpSChs38ucO/s2sHTSprnC01VBVn0z4RT7Zb1JQ2SjQZNzi7fY8n2dpP40D/YT8YXCI/PJUkhwuTLClJM1iksXQfgTEBQnFS0y8O4hYPpA16KaevipRPKpr3074DkEBYqAwxNQ5Al21FD5QltuVEPt5ReyHU2zJIIE6U+5yPUb4TWu65hf/DUBkRMQR4Ej0g4qKuuD2idKvz+WpIgVUpawUhTAZhzR9wFHp9O0MSTe4yGSTdJWCWO70rQ02dLQdAkKX3UYPBA2XsyjW0rJFGEs555QrNiQQcSy4KgAlQS7EhnqQCxqkd0NbvlyZM5SZWIApGFTuSQKhqFLP5QzRFRsOTkn4tiw7O3bKlJWmWtS3IUSpLb0hqDcYPJgXZ0khTu4YeazrzggmpjI1SaMTs0VQBPvqXLJClOoFsIYqJLZJBeDlxRruthVaVsARMmOpTORLCi/cQwhWZuMbQE56Wl3Lkq8kAAkkOwHVJNfyvHFukSpyCheFaTmD+sCyVIFCwDAUAABxE0AADAMDwjjFTiWAyar8eETe2yxaqn9inRZVry2Hmy1BdjWXBoMTKR+Veo4Hzi8yrMvokpWt1MAtYDFRbrEM2F4XLUznMBm4u7eQB7+EbXOI1PjFCyZsmzh90LaUPUKmzsJbdz3cYyA5x6x108KRkUqGxmssU20y09qYgc1JHqYCnbQ2VOdolfxg+jx5DYrIJiqkhJdnYHzi1WG5LCEJMxbq1BmHedEmDTT9RNMtE3bWxp/wA5+SVn+WALvvmXOtgmS3KFAochq4RodHYd8Q2e7bvZwlB5hR/5R3arbZ5cmYJGGXMKVBC0oAwqah8Wjnp7mqw3bJHsX3GKApEWe8NqkWizoDEFSQVE0ZWFiMPPjFeKU7/KEz3Pa/T80McGputzq4x+8ydPaDzpF3vy9UWWXiXiVkyUgE1pqQBFKs0vCtK0uSkhQpqC4gm9Z1qtCSlUta0qDM2ENzYesdGybr8sMs04P0Jpv2jIABEiYQSzlaEh3Iq2IioMC237RJiArDIlAsc5qlHUHJAik2wpQSnqOCXGJamPcSHgOyWjrdfDLH3ggEjuGe6HabPNtlo2vuoSZEhlhRWcZ4FSQW5V8oqS847Vb1zAQsk1GZfJ2bxMRKzijDFRjSFZpOUtTGOzkxInjGCUlKgQM2IakWq33ghQQEIVhQnCHZ20it7JWd7XKCk0JILimUemz5cuUK4QWoAITlpZNS5oq6fNPGrR53elmUpONIqAxHDfCmyllpUQ4Bcjfwizz5j9IMnfRs6/GK0kUEFg8dp+gnq3oqUfUsl82CZNIMuWShKcRNGZsXoIu/2Np/dpx3zQPBCfnFXuPbJCLIuXMcrQkhD+8CGCX4E+HKLd9j6WsazvnHyRLgVj0RdmvN7SSa7Ed7LPSKoO0VByAPeFR72eWdfAcqBmDqMGdQK3xZDMDexy8IZzrEsqJCQQXYvUPWIZl0qVRQDHOu9tx4RLB4Ywbc1qOUZKS7HFnJagpuD0hFeysMwkE5apfLR9NdIsMq4SguFA/hL5c0s/eDCi3T5iZq2QFgNkWILZANXSJY5ILImpfyN0x1bvYVWOacLJQoKUXCnTRQdmGB217VW1eDTaOjKSPcoTvxCsTWY1dYCVMQEBuqBXPJ8qxAlOIL8W+G+PXhGMoV3Mk1exedmnwKJILkMRk2EEesTDM8z6wLsghrP/AKj6JglOZ5mJ1HQtIceCG2EhCiM8Jbm1POEFx2ISZYJqoso03Bwnf/eHN7P0bAgHEnPJgcR9IrSdoiD2Az6EvEuXBn6iWnCr003vXw/AGTLixSUsnyLIgpV2RXrltSdHarZsOAjqbZ01Ldkh+RQ7fxQqnXzKTLC1LAQSzkHPM0A0FSdIGVfqeiXMwEYFYcJIclwxpoXfxiF5HqqePe6LofvK0b3wMZqQAABUpBLFhXNwBrVu+N4HWBxA79Ypsy/lrQVKUCUrB6MnqqS4IS2ZFN+nGD9mL7mzbSyikICVLIA7ISKMc8yM4uxZZR2gvd2Kcv6fPS5P05LApbkneT6mMgWx2kTEJWkulQcEZERuLjyipz7tVKYKlJS+WIOfMkxymeQpKQoAqySlJctU5CLdtNdfSTJSQcLg1YGgUl2fgYklSFJUUhKQgDqmo7svqsT6h2lUVSzoKlpSpSqqAro5bImLWjZGXqVnwHwgW2WIAomK7YWlL704nAbKlYtpIjFI6SXoed2+xIlTChIoFEDMkkqJHkREE6yLTUyyEgPi/TSHlpSP26YWyDjvRKHo8EplMAVKxMkgksARQlRAFDTlUxPKe7vctTaS07UuwTstK9h/qPmEmN7Ry1fs03B2sPe3vN3PG9lEtIw7i3+1MFTpQU4L5729IfjvSibqF+8Z5TLsKbU6TgRMUw6QilDRyxKd2IaaGA7fsNaZCsE6StJ0WASk8QoDCoa0Php6HadiJKySFLQTuNPD9YLVck1YShdoWpKRhD6AZCrxRqpbE7Vvc8sn3X0RQkpxKKwQnMsWDFhwcw5s9klZTUqlEV6rEHuAJfui8IuKRLNZhJ1Y172rEpRJA7BVz/U/CBWprgykmUhH7IiuKYDvaYPMIEHIveUpOFKZqxoRLWoji6gz84sCpMt3EqWO4fKOLW7Dnpyhix9zNXYo16WrojimJKUq6ox4QpTZnAglgKQvNtsytK8HEWnaS5hPkKDddIKkHVxmO8U8I8ylSXTxSfKC9krtWc8zUakk/ii12U2Y0IcneT6CPSdjr5RIkFCJVMRWSFJSkOAK4jXs6cI8ds8hZ90kgOcIem+kPbHMtbIwS5gCSOuJZemrkZx0sTbTUvqDDPBJxlCvgj3SXdySA6WLBwFKYHgXD+EbVdidX8T84q+z20alKwrtKVLOSVKluO7MmDL/AL1nySkpWwNCClBrmKkPoYnax6qa+wzTtY6Vdid6vH5iE0zZ9JmKqs1fMDRtAHin237R7XLtcuS8opWHqjrDtaggZp3QXM2wtDkugckfMmOeLGn5V9AUrLhZ9nZaR1QU8jGTNnpau0VeI5/d3xS5m3dqS3WQc80DhuaDbn26nTFkTBLwpQpaiEqdkj80co474X0O0l1s1mEtLDnp8OUUm17VqlzZiSJjJWof4ZIYE5Ej6cQfe+2WGUSgdYgNQ0CmGJmVvGkeZ2npZ08stJxLNELCZhxn3gAHINTRqGN8MtvwbxsXOXtii0ezxgqU+EAB6g0LGh/WFcxJBINCCxiK6rkEu0ykkJBQHcDMMR2hq1WMN5F39LNWVOEhRfiXyhvR9TDBPJr2SSb73bRF12GU3BR3ZVb5mLqooICQZbpKj2k4nIU+FwQ7NnFgl2hE1EtCSlRMtlNos4GrvdPgDEN2WwLmTZYSyUKVV3JctypT/bujrZWxpE+bh7KGwB3fE5JfVhTviWfVqEp6k7StevPF7npTxXGOjdcPavj/AJ8hdetzKkYcSknE+T6cxxg7ZrqSbZN+5JUAeKgo/wAog3bEHAjdiPpT4wF/h3RaV6zFYe7EhH9UT9JJ5NLZ7ufqJS6Jyly9vuMdmZjWSQPwCMirSLyKZctIJpLl5Ej3Exkeq0fPLg9B2pnFBlKBqCr+UtACbyC3JXQl8KlYcPCiKtvfwgzbFLy0H8R9P0ipBBd3jzXKmVxinEb2m2gqASXGIEmrEjJnrqanN4vSpg1LR5lIkEq6oJO4V8hFj2gtSU2uSVAn2ZIbQhWba0JjYWwciSoFv21YbUspOiC4/KB/LEcy81qSzBjmwZ+ZiadITMWqYuZgBLAYSVEACvCr+EdpElIJEuasD3jQeCQ57oU8GSUnS2LIdVghCOvlDbZY+yU/3vgIMVmrn8oHuGcFJVhSlIcZOXcZuTXKJzmrn8BFWOLj4WQ5ciyTcl6m0x2jMREDHM+eEJUolglKlE7gATDWhNgC6qJ3knxJjakUhSnaqz0AXTeym8WhspfVBekPTFNEWGI7eOqkcfhCy9tqJVnLEuv7oz790VK3faBNUqiUhINBmYxvc2ti7S0x5gJ6bPNngoClYuo4BAKVvV9CmnfF02e2oROSyqK3RW752WnTJ6pkpSVBZfrFinRsqikGnYDQTsJbx/1BeCiFIXTcMSVJ8Mosm39+KkyUolllTiQVjMJSA7HQlwH3PFKRslaJLzApJIckoWQQBU5gesQXzek2YlCJ1VILpJSQurAjcp6eEY4mpgaZcP7u2ltQQJIWJiVFIQJpJCTiDMp3SDUbqwhkyyzwzsQAmSiQ6QtJLNUAgkDicoTOVD4QsZ2exTVzzaJ6QlSXlplB+oUulWInIuT4wReF5CWHUW4Cph7tBaAqatQDOfEsAfrhFNveeAtNQXqRTQADz9I5LU9xb8K2J5luxMAC+QfMkwPZb/NmVOROBxLSJf5ElQUpTAVLJAb8UDS7xUgkhZTvw8MucbtllTMsK7StjNmWgJSpi+FEtymgZy6awxQA1FlRtZIK1kTEkUAD4SQAWKcWdSN3fBUq/ELUBLxLLjDhDlyMgM/nHnt1XSmcSCogYSqjaZCv1SNWu5+jlJmhfaUoM2WHDVwfxeUSy6PFKXv7hqfq0eq3Tacc84u0EkB0YTnWrZVHhDs2YMrMYqkjfSo3ZR4MLdOCSkTV4SGKcamI3EOxhgjbC1jOaVilFhKhSgoRE2b9NySlqU3vzYccsO1fA9Ql7OCWlYkqrMBxKUXV1nyIo2emYFYj2auiZKmTVzEgYmCWKT1XfTuHdHnt3bf2iSSWQp8wpJbMlgxpUwzsf2oTEqdaMQ1GIeVKQvJg6vTKLp39e/u7BrJBbJno952XppZQWq1SMmPAxVNpbUFXaZUpKml2jonLdcoxLUoNo5EaT9qUgpPs5oUxYMkh9HIO/hCfaq1oVYLKJePDNXNmkLZ3GFB7NCHdjB/p2HLjn41QWTNePQntyCCcwSDmEpHgkCMjlNlcDkPING49JtCEetbQ9H0OKYFFKSCyWck9XM6VhFZrYimCzpD1GN5iiHYlqAQ62lD2WZwAPgpMIrDKZKTLIqRiP4RQtTh5xKkuQMuWcXSexl4XpPA6qlIG5IQElnLBSKgtoYeSrnlWiXJmTkCYoSwxU5zAJo7Gu+K9ed5S0heOYhsIwoJD4nJLjw84c7ObRWdcmWgTpeMJAwlTFxwOfdBemxmJty3BbUgKUlJoAVBhSgUVAebRMmcpgwAL1BPuuQ4KXDkBwONYHvBWFZIzEyYPNJA8D5xx/wBRGQFdK0eK8TWkVmi3LYd3GoJ6QDJ0sPGCFdpT7/hCi5LehImKUQwAdW8kkMN5ctxeMuu9jOMxRYDGyUjNIAFFEe9qd2UJa8TZRHaKQ3xQDf0xrNOf/wBNfmkiCekgO+0FdnmpGZlrb+Exr4CXJ51LsaVDGCSlIxKDMFVAIbQ55boe3NtF7AJUD1AWVowBISRmCwI7oU3On2a31b/kKeXnEBlBIWNCqYoaUPRpT8fOOjJJNnTjTr31+BWqaJqypZZSlFgda/Q7oGtdh6xrAyknE6izboK/aSQzPxOY5GNZiMsSSks9dOEXC4p+JJDu0VOyAAuTlnwgqxpDk9LLQHoTMSCPAvGwfiOlwW6+MPQLxkhLdZmqNzEMXybjHm1ttPSLKyGfy3V1PGH1/wB6pEro0zjNKu0cQKQAQW5k8dIrWKHruJb9CT9pUP7+u+LTspdsu0dYzVezAKpZSASdClTkFLitAfWKkDHUuaQXBIIyIzgZQTCjNo9LthduNfEkxUL6AE1LsBhIHN/lDm7r0M2SlSu0OqTvbVuTQHbZwNGHf8jCYumFJWhItLjh9ZQ3vrqXfY0feM6ae9Ylp8kQvNnoXJ5d+jQbtnSTZQPdsyN9MalK8a+cMcl6GY4arvsJLqvYSVKeoUkpYeRhlKtUibJRLXMmAjGWCUsMR4s9ANYrMmpLx0FcI2t7BsdKumUWwTwzO60KS3Dq4nMCW26lSywKVnXASW4ZCvzgi7EhYGKrOGyHMnfw/tBFvtGFhLoGqphV9E0ybxhmva2Mjgb3SFsuwKxYVAgjtZU84mlJs47apx4JQgealH0jmTLBYUHGvwhtYbpfqlKetStQX46c4X7U2eBw5FyZdmNUrmS1A0xICk506yCFD+Aw+2tBw2KWpWIizpUS+ZmKKnrXJs4rs67WUwocmNa5ZiLFtm37dho0pEuWOGCWPjHa1YPs5Jbh9ilgoB3ufMxkbsigEJD5ACMiYeoS7HoN81s80fgPlWPKbftHMwmXKLAGpo+4tuEeoXraGss1X/tKP+0x45dVoR1ukzJz4QGNXYucU5Js4l2hXvgL5mGlnuyXNSSkEKGgOfJ4j6OQRiCgOESm2Ilp6inPCHb9jdgy57yWlYkLKik9gqFQdx4ceAiyWxAkJKpq0ooSylDGrglGZin3TZF2pK1FWEkhKV/dOZNNGPnFZWokuSefxrUxsXba7AzjSUu5dbRtXLTiZalEpZKUJZKVEEOVrqSHzSkZljrD7ZK/OnQR0aZaZZCEgPlhBck5kl48zs8jGoJSHPEhI8TFs2OE6SFlUoIllj1jhqH35UbMCClS5BR6OhcSJqW3uPKKtM22s6RQqUdyRl3kt4EwvtH2in/Lk96lP5AD1gdLYYZYNm5gCnKEhRPMAKfIOdN0Vy/k4p3RJWSKJUo7hoIHtm0donEhUwhLvhFE1rkM9c4V/trTArc3pHaKZsnaHqboQhNEAvk+cDmxuCogDPDhGZGdN3GJZd+KUkpLMRrTiQ+lIEvG99AesWcjIAZJTwjHGzlKhUpTukHtUfvgmyWJLELNXoXIpx0ziJAdQ5/GDVIhkUqM03uK70khC2GTA5vnxgQGC7ch3pX4ZwGIbETJUzS1RsKjRjQEaCWvY+3lKVpBqCCORofQQ2tA1IB5gfKKXYlqS5SSCaODpug0WlSQ6VEHPP1eIsi8VplMPKOJo4Nyp6QbtNbJqPYpUeiXIlBaCxBJlpBLEULAVG6EyrVMnST0YaYCApt3Dn84ns0iatAM4qK8nJcsKAHkKco66W7Di6eyspk2SpGY7+UZ0+4Q7vqzYVBLgghyPnACZQGQiqO6slkqdEtjSQhjm7xYbNspOWhJlqkzgQ7JmJxcihbEHhCBJiWWusBOFor6bqJQkk5UvqMbVs/Pl9uzzBxwEjxS8as96qlpCKMC4dwQ+40IjqzXrPl9ibMTyXTwdoN/7stGUwS5o3TJaT5sDE9NHpOUZ/8Al/kFskwTrTK6rFUxALZF1CN37Mx26cc3Wv1w+kMrtvSSqfKKrNJlETEq6VKikBi9Ummjd8KZQCrQVE5rUrxLwUWS5dO6iq+dljlIIAy8BGoFnWmpjIyjLBry+0actJRLQiWghq9YtkzmmXCKfPOoy3bosN37IzJhD0ffn4Z+kP7d9mEwSHkpVMmEgYQUAAPU1bjrrrBxlC6iRSUuWeclZiw7O7PmekqK8IPVFHJ3mC0/ZZbgAoyZnEAJJHLCovB8lEyyJEpVnng1IKpZ8APnBye1RNxqN3Pgc2ayJky0y0lhqr1VEdu2blTEKKZaErT1gpnEwHN69be++FarRPUoOhSUuDiY5AuRlTKLFddrKUGWWoacBCV0+SSuPJTLPjXhktioSrUZZ9ikJ0xMzilcJcvzMcWgTJv+Ioq4HIckikPb1usJUFITQ5gOWOfgYXlMPUdL94uCjJWhcLviVFiEFvGjGh6UA29ISgnXLxhKsZeMMr1tYUlgzP301hWV5cKxjETab2JlTep3t5RFhqnjGknqjnHM16coxAMZdHhUDpQ/D1gqZakjKvpBQsomWdKveAduFMQ+PhClKyKfVKQWNXZs56UiOeD2yzV8g3xhWoNvhhPSTmX+tIkumUFTUggEE9YEOMOr90G7jyJ1KT2FLwb0xwYdH+ESXrYUImPLU6DUDc+gPvAb44VJ9ljGim72f0jJGxDrosySXOg8YInWUEOByqCH3cDzhfY7fhwg0Trxg8WhGhfXwrCGtx6aoFuy2mTPDih6qhw+qxYrwvcAMgM/vFvLN4qyFmbOBA7vWDZqFpNU5Vycc4XOMXLcbj8rYuts5105EnWIOljJgL11iOYkgsQ0WKkqI5W3ZKJkdY4HBjvFGmFkkWJK0BQ1Hnr5xKmyBKQGcnL5xLszLeQ5yxFuVPi8DWq14VMNGHlEKbcnHsWbKKZqbJQKF+cD0SaHluPyiRdoCqHNhX1gWfKyINHgtJ2obSjLIBVMwnUFnHlGoDlz0kCkbjNzbRfLqveRJDqUpajuApwGQhrL26SHwyydzkD5xQ5aoMlGLceGMURzySZaZ21E6ZTFhG5NPPOAFzSv3uZephYmYVUTlr8gYlTLGgY+f6xUkkTtthRu4MWo+dTXnEn7N1EhuuC5bcfoeERy7QoUzieXNVmWjdLOtEMsE9p07mPqRCu+LLhZWblidTqH40I8IcJL5d/fA94yQZahuqO6ogMiuIzFLTJMrkYpNDyiFV4J0cmBZtqUqjtwETxxtl088IiyYl0tA8mzlRO4fCGd72AyVge6oBST5EePqIikWoANhd/rvgX4laJ60umRSLO6TStG8a+kTLkAAcge81jUu0EKfiGHKOp87EokZPT4RkE73NlVbBEi8FICAKgE04Kb+8EW661n2qZZ6NTMRUAsHdsqvnC5KvrnHo2yCZokpCgyas/ar8OdYCc3ilZqiskaPOTLiPouJD8c49Jv/Z+XNSpQSErqQpIqTuUNfWPPVJirFkWRbE2SDg9wRcnfEUxFGie1OFAFw1W5/pHIgZbhRVAlrnuwAZqfXd6RzJWosBvgtcsGJrNYithp9ZCFNJIarbN2S0GWvEGLP50eLZc1tTMruHrCeVcjhstzhvOObNik4hm+RSdYnl7OfHI7VOC34LKu7pdVBCQohnYQrt9xomJagNcKmy4cuEDSb8VkpNN4r5QZLvBKveZ9+muvGOSceANUZFYn7NzU5YTwBr4GBpd1zCpinDxMW2ZeKfvDkC/lCm0WwqVQch8TDNcjNMfQNu+3CUhMrDiFcixrmS9IST7T130xP5/pBy+ok6k674XqsuIg+UIx1bZTODjFRfJGq0dYxGu0HQ5iCVXWoKIVQ0flEd4WQJIYFjDrQimQS7QwjUYuy1pGRuxm5cJeUTv8I1GRbEnkTWeiw1IYTdI3GQ1iwiSY7mRkZGnEkvswHNPUPIxkZGPg1clDHZHKJLP2k8x6xqMjHx8gV/MY7Xf5PJX8sV4RkZEeLyIszedmiax2mMjIYKHWzssFS3ALIJDjI7xHp0yiEtwjUZEGX+IWR/hr5kE2POZKQbTUP1z6mMjIZi8s/gKyeaPxAdoT+9TfzfyiAkxkZFEPKhc/MzuLDYwyRGRkJz+gzCMT2Vcor3vGNxkRQ8zKZ+Q61jFZRqMh55xGmMsgz/MYyMjJ+VlnR/xCYpBWkEOGMd3WgVoM/jG4yAj5R+X+IxhfssBMtgA+J6Z1EJbSPZK7vhG4yDXID4EyjGRkZDx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870930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27784" y="2636912"/>
            <a:ext cx="3996952" cy="707886"/>
          </a:xfrm>
          <a:prstGeom prst="rect">
            <a:avLst/>
          </a:prstGeom>
          <a:noFill/>
        </p:spPr>
        <p:txBody>
          <a:bodyPr wrap="square" rtlCol="0">
            <a:spAutoFit/>
          </a:bodyPr>
          <a:lstStyle/>
          <a:p>
            <a:r>
              <a:rPr lang="en-GB" sz="4000" dirty="0">
                <a:latin typeface="Comic Sans MS" panose="030F0702030302020204" pitchFamily="66" charset="0"/>
              </a:rPr>
              <a:t>Any Questions?</a:t>
            </a:r>
          </a:p>
        </p:txBody>
      </p:sp>
    </p:spTree>
    <p:extLst>
      <p:ext uri="{BB962C8B-B14F-4D97-AF65-F5344CB8AC3E}">
        <p14:creationId xmlns:p14="http://schemas.microsoft.com/office/powerpoint/2010/main" val="3051686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b2773f7-d754-48de-bdc2-7418550428f9" xsi:nil="true"/>
    <lcf76f155ced4ddcb4097134ff3c332f xmlns="6cdb1025-be2d-46ce-8dd9-8f8146dc7d3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DF08CA5F95F554A893A3C0513F5CB4D" ma:contentTypeVersion="19" ma:contentTypeDescription="Create a new document." ma:contentTypeScope="" ma:versionID="30a37b586c4ad18ace62d6ea94600984">
  <xsd:schema xmlns:xsd="http://www.w3.org/2001/XMLSchema" xmlns:xs="http://www.w3.org/2001/XMLSchema" xmlns:p="http://schemas.microsoft.com/office/2006/metadata/properties" xmlns:ns2="6cdb1025-be2d-46ce-8dd9-8f8146dc7d3b" xmlns:ns3="cb2773f7-d754-48de-bdc2-7418550428f9" targetNamespace="http://schemas.microsoft.com/office/2006/metadata/properties" ma:root="true" ma:fieldsID="0291608d8d5171c04d7ee4ddb7a3160c" ns2:_="" ns3:_="">
    <xsd:import namespace="6cdb1025-be2d-46ce-8dd9-8f8146dc7d3b"/>
    <xsd:import namespace="cb2773f7-d754-48de-bdc2-7418550428f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2:MediaLengthInSeconds"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db1025-be2d-46ce-8dd9-8f8146dc7d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046acc6-8ee1-404b-a5b4-86af291ad16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b2773f7-d754-48de-bdc2-7418550428f9"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0fdb7497-6ddd-4759-95c7-bd716036338b}" ma:internalName="TaxCatchAll" ma:showField="CatchAllData" ma:web="cb2773f7-d754-48de-bdc2-7418550428f9">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737C4B-1EB1-475D-B93E-685C2630D81A}">
  <ds:schemaRefs>
    <ds:schemaRef ds:uri="http://schemas.microsoft.com/sharepoint/v3/contenttype/forms"/>
  </ds:schemaRefs>
</ds:datastoreItem>
</file>

<file path=customXml/itemProps2.xml><?xml version="1.0" encoding="utf-8"?>
<ds:datastoreItem xmlns:ds="http://schemas.openxmlformats.org/officeDocument/2006/customXml" ds:itemID="{76F4C605-F18C-49E3-8F1E-338ED23E3FA9}">
  <ds:schemaRefs>
    <ds:schemaRef ds:uri="cb2773f7-d754-48de-bdc2-7418550428f9"/>
    <ds:schemaRef ds:uri="http://purl.org/dc/terms/"/>
    <ds:schemaRef ds:uri="http://schemas.microsoft.com/office/2006/documentManagement/types"/>
    <ds:schemaRef ds:uri="http://purl.org/dc/elements/1.1/"/>
    <ds:schemaRef ds:uri="6cdb1025-be2d-46ce-8dd9-8f8146dc7d3b"/>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E9BA2481-8A35-4F65-9705-3277CB3127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db1025-be2d-46ce-8dd9-8f8146dc7d3b"/>
    <ds:schemaRef ds:uri="cb2773f7-d754-48de-bdc2-7418550428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3700</TotalTime>
  <Words>2237</Words>
  <Application>Microsoft Office PowerPoint</Application>
  <PresentationFormat>On-screen Show (4:3)</PresentationFormat>
  <Paragraphs>276</Paragraphs>
  <Slides>34</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Arial,Sans-Serif</vt:lpstr>
      <vt:lpstr>Calibri</vt:lpstr>
      <vt:lpstr>Comic Sans MS</vt:lpstr>
      <vt:lpstr>Wingdings</vt:lpstr>
      <vt:lpstr>Office Theme</vt:lpstr>
      <vt:lpstr>Welcome to Reception!  </vt:lpstr>
      <vt:lpstr>Reception Life</vt:lpstr>
      <vt:lpstr>Characteristics of Effective Teaching and Learning:  </vt:lpstr>
      <vt:lpstr>A day in the life of a  Reception child… </vt:lpstr>
      <vt:lpstr>Literacy</vt:lpstr>
      <vt:lpstr>The English Language</vt:lpstr>
      <vt:lpstr>Little Wandle Letters and Sounds Revised</vt:lpstr>
      <vt:lpstr>This term: </vt:lpstr>
      <vt:lpstr>Jargon</vt:lpstr>
      <vt:lpstr>How we teach phonics</vt:lpstr>
      <vt:lpstr>Tricky words</vt:lpstr>
      <vt:lpstr>How do we practise reading in books?</vt:lpstr>
      <vt:lpstr>Reading a wordless books</vt:lpstr>
      <vt:lpstr>Your child’s Reading Folder</vt:lpstr>
      <vt:lpstr>Listening to your child read their phonics book</vt:lpstr>
      <vt:lpstr>The most important thing you can do is read with your child</vt:lpstr>
      <vt:lpstr>Phonics at home </vt:lpstr>
      <vt:lpstr>PowerPoint Presentation</vt:lpstr>
      <vt:lpstr>Power of Reading </vt:lpstr>
      <vt:lpstr>Learning to Read</vt:lpstr>
      <vt:lpstr>Learning to Write</vt:lpstr>
      <vt:lpstr>PowerPoint Presentation</vt:lpstr>
      <vt:lpstr>How we teach Maths</vt:lpstr>
      <vt:lpstr>P.E and Forest School</vt:lpstr>
      <vt:lpstr>PowerPoint Presentation</vt:lpstr>
      <vt:lpstr>PowerPoint Presentation</vt:lpstr>
      <vt:lpstr>PowerPoint Presentation</vt:lpstr>
      <vt:lpstr>PowerPoint Presentation</vt:lpstr>
      <vt:lpstr>Class Celebrations</vt:lpstr>
      <vt:lpstr>PowerPoint Presentation</vt:lpstr>
      <vt:lpstr>Remember – it’s a journey not a race!</vt:lpstr>
      <vt:lpstr>Reminders</vt:lpstr>
      <vt:lpstr>Useful Links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Farnham Common Infant School</dc:title>
  <dc:creator>VWaterford</dc:creator>
  <cp:lastModifiedBy>Miss Wright</cp:lastModifiedBy>
  <cp:revision>837</cp:revision>
  <cp:lastPrinted>2025-09-16T15:29:36Z</cp:lastPrinted>
  <dcterms:created xsi:type="dcterms:W3CDTF">2014-09-21T12:36:20Z</dcterms:created>
  <dcterms:modified xsi:type="dcterms:W3CDTF">2025-09-29T11:03:49Z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0x0101001DF08CA5F95F554A893A3C0513F5CB4D</vt:lpwstr>
  </property>
  <property fmtid="{D5CDD505-2E9C-101B-9397-08002B2CF9AE}" pid="3" name="MediaServiceImageTags">
    <vt:lpwstr/>
  </property>
</Properties>
</file>