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34" r:id="rId2"/>
    <p:sldMasterId id="2147483747" r:id="rId3"/>
  </p:sldMasterIdLst>
  <p:notesMasterIdLst>
    <p:notesMasterId r:id="rId19"/>
  </p:notesMasterIdLst>
  <p:sldIdLst>
    <p:sldId id="275" r:id="rId4"/>
    <p:sldId id="258" r:id="rId5"/>
    <p:sldId id="300" r:id="rId6"/>
    <p:sldId id="299" r:id="rId7"/>
    <p:sldId id="302" r:id="rId8"/>
    <p:sldId id="303" r:id="rId9"/>
    <p:sldId id="295" r:id="rId10"/>
    <p:sldId id="293" r:id="rId11"/>
    <p:sldId id="272" r:id="rId12"/>
    <p:sldId id="306" r:id="rId13"/>
    <p:sldId id="267" r:id="rId14"/>
    <p:sldId id="298" r:id="rId15"/>
    <p:sldId id="307" r:id="rId16"/>
    <p:sldId id="305" r:id="rId17"/>
    <p:sldId id="28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63" d="100"/>
          <a:sy n="63" d="100"/>
        </p:scale>
        <p:origin x="138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28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BDE8EB-AF68-4424-9978-3ABBCE07F5EB}" type="datetimeFigureOut">
              <a:rPr lang="en-GB" smtClean="0"/>
              <a:t>06/09/2023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89BCB6-243A-4660-A408-691338580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199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46C70-550B-49D0-8256-84351AA903C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696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46C70-550B-49D0-8256-84351AA903C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745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1866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C7A63-AE49-4516-9ABA-E9ECDC310B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0215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062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392129"/>
      </p:ext>
    </p:extLst>
  </p:cSld>
  <p:clrMapOvr>
    <a:masterClrMapping/>
  </p:clrMapOvr>
  <p:transition spd="slow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5318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359959"/>
      </p:ext>
    </p:extLst>
  </p:cSld>
  <p:clrMapOvr>
    <a:masterClrMapping/>
  </p:clrMapOvr>
  <p:transition spd="slow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030795"/>
      </p:ext>
    </p:extLst>
  </p:cSld>
  <p:clrMapOvr>
    <a:masterClrMapping/>
  </p:clrMapOvr>
  <p:transition spd="slow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091896"/>
      </p:ext>
    </p:extLst>
  </p:cSld>
  <p:clrMapOvr>
    <a:masterClrMapping/>
  </p:clrMapOvr>
  <p:transition spd="slow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967874"/>
      </p:ext>
    </p:extLst>
  </p:cSld>
  <p:clrMapOvr>
    <a:masterClrMapping/>
  </p:clrMapOvr>
  <p:transition spd="slow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665170"/>
      </p:ext>
    </p:extLst>
  </p:cSld>
  <p:clrMapOvr>
    <a:masterClrMapping/>
  </p:clrMapOvr>
  <p:transition spd="slow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149452"/>
      </p:ext>
    </p:extLst>
  </p:cSld>
  <p:clrMapOvr>
    <a:masterClrMapping/>
  </p:clrMapOvr>
  <p:transition spd="slow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45652"/>
      </p:ext>
    </p:extLst>
  </p:cSld>
  <p:clrMapOvr>
    <a:masterClrMapping/>
  </p:clrMapOvr>
  <p:transition spd="slow"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17360"/>
      </p:ext>
    </p:extLst>
  </p:cSld>
  <p:clrMapOvr>
    <a:masterClrMapping/>
  </p:clrMapOvr>
  <p:transition spd="slow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4637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20449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FF9999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FF999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77247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10655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35478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17689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58694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6404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24591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90101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80130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59" r:id="rId12"/>
  </p:sldLayoutIdLst>
  <p:transition spd="slow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95405B-023F-401C-9CF7-0B670EE8C881}" type="datetimeFigureOut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06/09/2023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0B7C02-F11B-4D5F-9361-381D720D1843}" type="slidenum">
              <a:rPr lang="en-GB" smtClean="0">
                <a:solidFill>
                  <a:srgbClr val="BF0000">
                    <a:shade val="90000"/>
                  </a:srgbClr>
                </a:solidFill>
              </a:rPr>
              <a:pPr/>
              <a:t>‹#›</a:t>
            </a:fld>
            <a:endParaRPr lang="en-GB" dirty="0">
              <a:solidFill>
                <a:srgbClr val="BF0000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0199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ransition spd="slow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5405B-023F-401C-9CF7-0B670EE8C881}" type="datetimeFigureOut">
              <a:rPr lang="en-GB" smtClean="0"/>
              <a:pPr/>
              <a:t>06/09/2023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B7C02-F11B-4D5F-9361-381D720D184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26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32" y="2636912"/>
            <a:ext cx="6858000" cy="238760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Year 5 Meet the </a:t>
            </a:r>
            <a:r>
              <a:rPr lang="en-GB" dirty="0" smtClean="0">
                <a:solidFill>
                  <a:schemeClr val="tx1"/>
                </a:solidFill>
              </a:rPr>
              <a:t>Teacher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2023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548680"/>
            <a:ext cx="2808312" cy="298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582295"/>
      </p:ext>
    </p:extLst>
  </p:cSld>
  <p:clrMapOvr>
    <a:masterClrMapping/>
  </p:clrMapOvr>
  <p:transition spd="slow" advTm="11233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Meet the </a:t>
            </a:r>
            <a:r>
              <a:rPr lang="en-GB" dirty="0"/>
              <a:t>team!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48880"/>
            <a:ext cx="6923112" cy="33843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Hawthorn</a:t>
            </a:r>
          </a:p>
          <a:p>
            <a:r>
              <a:rPr lang="en-GB" dirty="0" smtClean="0"/>
              <a:t>Mrs Paton and Miss Ashford (Tuesday)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b="1" dirty="0" smtClean="0"/>
              <a:t>Cedar</a:t>
            </a:r>
          </a:p>
          <a:p>
            <a:r>
              <a:rPr lang="en-GB" dirty="0" smtClean="0"/>
              <a:t>Mrs Long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Supported </a:t>
            </a:r>
            <a:r>
              <a:rPr lang="en-GB" dirty="0"/>
              <a:t>by</a:t>
            </a:r>
            <a:r>
              <a:rPr lang="en-GB" dirty="0" smtClean="0"/>
              <a:t>:  Mrs Parry, Mrs </a:t>
            </a:r>
            <a:r>
              <a:rPr lang="en-GB" dirty="0" err="1" smtClean="0"/>
              <a:t>Lebby</a:t>
            </a:r>
            <a:r>
              <a:rPr lang="en-GB" dirty="0" smtClean="0"/>
              <a:t>, </a:t>
            </a:r>
          </a:p>
          <a:p>
            <a:pPr marL="0" indent="0">
              <a:buNone/>
            </a:pPr>
            <a:r>
              <a:rPr lang="en-GB" sz="3000" dirty="0" smtClean="0"/>
              <a:t>Mrs </a:t>
            </a:r>
            <a:r>
              <a:rPr lang="en-GB" sz="3000" dirty="0" err="1" smtClean="0"/>
              <a:t>Mangan</a:t>
            </a:r>
            <a:r>
              <a:rPr lang="en-GB" dirty="0" smtClean="0"/>
              <a:t>, Mrs </a:t>
            </a:r>
            <a:r>
              <a:rPr lang="en-GB" dirty="0" err="1" smtClean="0"/>
              <a:t>Shephard</a:t>
            </a:r>
            <a:r>
              <a:rPr lang="en-GB" dirty="0" smtClean="0"/>
              <a:t>, Mrs Frewin</a:t>
            </a:r>
            <a:endParaRPr lang="en-GB" sz="3000" dirty="0"/>
          </a:p>
        </p:txBody>
      </p:sp>
      <p:pic>
        <p:nvPicPr>
          <p:cNvPr id="1026" name="Picture 2" descr="Minimum Viable Team | Sachin Rekh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140968"/>
            <a:ext cx="2533749" cy="206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2997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 and Expectations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Encouraging the children to be more independent and resilient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Class Dojos</a:t>
            </a:r>
          </a:p>
          <a:p>
            <a:endParaRPr lang="en-GB" dirty="0"/>
          </a:p>
          <a:p>
            <a:r>
              <a:rPr lang="en-GB" dirty="0" smtClean="0"/>
              <a:t>PE Days: Tuesday (outside)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Friday (indoors)</a:t>
            </a:r>
          </a:p>
          <a:p>
            <a:pPr marL="0" indent="0">
              <a:buNone/>
            </a:pPr>
            <a:r>
              <a:rPr lang="en-GB" dirty="0" smtClean="0"/>
              <a:t>Swimming – 10wks </a:t>
            </a:r>
            <a:r>
              <a:rPr lang="en-GB" dirty="0" smtClean="0"/>
              <a:t>– Fridays </a:t>
            </a:r>
          </a:p>
          <a:p>
            <a:pPr marL="0" indent="0">
              <a:buNone/>
            </a:pPr>
            <a:r>
              <a:rPr lang="en-GB" dirty="0" smtClean="0"/>
              <a:t>Cedar : 22</a:t>
            </a:r>
            <a:r>
              <a:rPr lang="en-GB" baseline="30000" dirty="0" smtClean="0"/>
              <a:t>nd</a:t>
            </a:r>
            <a:r>
              <a:rPr lang="en-GB" dirty="0" smtClean="0"/>
              <a:t> Sept </a:t>
            </a:r>
          </a:p>
          <a:p>
            <a:pPr marL="0" indent="0">
              <a:buNone/>
            </a:pPr>
            <a:r>
              <a:rPr lang="en-GB" dirty="0" smtClean="0"/>
              <a:t>Hawthorn: 12</a:t>
            </a:r>
            <a:r>
              <a:rPr lang="en-GB" baseline="30000" dirty="0" smtClean="0"/>
              <a:t>th</a:t>
            </a:r>
            <a:r>
              <a:rPr lang="en-GB" dirty="0" smtClean="0"/>
              <a:t> January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Don&amp;#39;t be a tick box project manager 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529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118"/>
    </mc:Choice>
    <mc:Fallback xmlns="">
      <p:transition spd="slow" advTm="15111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451100" y="302642"/>
            <a:ext cx="6172200" cy="85725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School Uniform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351980"/>
            <a:ext cx="8532564" cy="4680520"/>
          </a:xfrm>
        </p:spPr>
        <p:txBody>
          <a:bodyPr>
            <a:no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en-GB" altLang="en-US" sz="2000" dirty="0"/>
              <a:t>Well done – your children look very smart!</a:t>
            </a:r>
          </a:p>
          <a:p>
            <a:pPr marL="0" indent="0" algn="ctr">
              <a:lnSpc>
                <a:spcPct val="80000"/>
              </a:lnSpc>
              <a:buNone/>
            </a:pPr>
            <a:endParaRPr lang="en-GB" altLang="en-US" sz="1400" dirty="0"/>
          </a:p>
          <a:p>
            <a:pPr>
              <a:lnSpc>
                <a:spcPct val="80000"/>
              </a:lnSpc>
            </a:pPr>
            <a:r>
              <a:rPr lang="en-GB" altLang="en-US" sz="1800" dirty="0"/>
              <a:t>School jumper/cardigan ONLY</a:t>
            </a:r>
          </a:p>
          <a:p>
            <a:pPr>
              <a:lnSpc>
                <a:spcPct val="80000"/>
              </a:lnSpc>
            </a:pPr>
            <a:endParaRPr lang="en-GB" altLang="en-US" sz="1800" dirty="0"/>
          </a:p>
          <a:p>
            <a:pPr>
              <a:lnSpc>
                <a:spcPct val="80000"/>
              </a:lnSpc>
            </a:pPr>
            <a:r>
              <a:rPr lang="en-GB" altLang="en-US" sz="1800" dirty="0"/>
              <a:t>Shirt only with top button closed</a:t>
            </a:r>
          </a:p>
          <a:p>
            <a:pPr>
              <a:lnSpc>
                <a:spcPct val="80000"/>
              </a:lnSpc>
            </a:pPr>
            <a:endParaRPr lang="en-GB" altLang="en-US" sz="1800" dirty="0"/>
          </a:p>
          <a:p>
            <a:pPr>
              <a:lnSpc>
                <a:spcPct val="80000"/>
              </a:lnSpc>
            </a:pPr>
            <a:r>
              <a:rPr lang="en-GB" altLang="en-US" sz="1800" dirty="0"/>
              <a:t>Black shoes not trainers and they must be ALL black.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GB" alt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 smtClean="0"/>
              <a:t>School colours for socks/ hairbands. No big bows!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All items need to be named.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Hair longer than shoulder length needs to be tied back at all times</a:t>
            </a:r>
            <a:r>
              <a:rPr lang="en-GB" altLang="en-US" sz="1800" dirty="0" smtClean="0"/>
              <a:t>.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 smtClean="0"/>
              <a:t>PE Kit must be FCVS PE kit.</a:t>
            </a: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Earrings – should only be simple studs and if possible, not worn on PE days. If this is not possible, please provide microporous tape.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dirty="0"/>
          </a:p>
          <a:p>
            <a:pPr eaLnBrk="1" hangingPunct="1">
              <a:lnSpc>
                <a:spcPct val="80000"/>
              </a:lnSpc>
            </a:pPr>
            <a:r>
              <a:rPr lang="en-GB" altLang="en-US" sz="1800" dirty="0"/>
              <a:t>Earrings </a:t>
            </a:r>
            <a:r>
              <a:rPr lang="en-GB" altLang="en-US" sz="1800" b="1" dirty="0"/>
              <a:t>must</a:t>
            </a:r>
            <a:r>
              <a:rPr lang="en-GB" altLang="en-US" sz="1800" dirty="0"/>
              <a:t> be taken out for swimming.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631392"/>
            <a:ext cx="1937722" cy="20608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1345232"/>
      </p:ext>
    </p:extLst>
  </p:cSld>
  <p:clrMapOvr>
    <a:masterClrMapping/>
  </p:clrMapOvr>
  <p:transition advTm="898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Discover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31640"/>
            <a:ext cx="8676456" cy="438912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Anglo-Saxon and Vikings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216" t="18858" r="9619" b="14092"/>
          <a:stretch/>
        </p:blipFill>
        <p:spPr>
          <a:xfrm>
            <a:off x="765920" y="1772816"/>
            <a:ext cx="7488832" cy="4608512"/>
          </a:xfrm>
          <a:prstGeom prst="rect">
            <a:avLst/>
          </a:prstGeom>
        </p:spPr>
      </p:pic>
      <p:sp>
        <p:nvSpPr>
          <p:cNvPr id="6" name="Cloud 5"/>
          <p:cNvSpPr/>
          <p:nvPr/>
        </p:nvSpPr>
        <p:spPr>
          <a:xfrm rot="855061">
            <a:off x="5907289" y="170648"/>
            <a:ext cx="3125307" cy="188081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+mj-lt"/>
              </a:rPr>
              <a:t>Viking Day- Tuesday 26</a:t>
            </a:r>
            <a:r>
              <a:rPr lang="en-GB" baseline="30000" dirty="0" smtClean="0">
                <a:latin typeface="+mj-lt"/>
              </a:rPr>
              <a:t>th</a:t>
            </a:r>
            <a:r>
              <a:rPr lang="en-GB" dirty="0" smtClean="0">
                <a:latin typeface="+mj-lt"/>
              </a:rPr>
              <a:t> September.</a:t>
            </a: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8050680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5 Curriculum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2453217"/>
            <a:ext cx="4392488" cy="4389120"/>
          </a:xfrm>
        </p:spPr>
        <p:txBody>
          <a:bodyPr/>
          <a:lstStyle/>
          <a:p>
            <a:r>
              <a:rPr lang="en-GB" dirty="0" smtClean="0"/>
              <a:t>Explore- Geography based- Rivers and North America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Create- Space</a:t>
            </a:r>
            <a:endParaRPr lang="en-GB" dirty="0"/>
          </a:p>
        </p:txBody>
      </p:sp>
      <p:pic>
        <p:nvPicPr>
          <p:cNvPr id="3074" name="Picture 2" descr="Home - Lincolnshire Rivers Tru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528" y="2060848"/>
            <a:ext cx="4248472" cy="165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artoon solar system space planets moon sun Vector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" t="18546" b="27177"/>
          <a:stretch/>
        </p:blipFill>
        <p:spPr bwMode="auto">
          <a:xfrm>
            <a:off x="4865045" y="4365104"/>
            <a:ext cx="4176463" cy="177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61375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5900" y="2850981"/>
            <a:ext cx="6172200" cy="30082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Regular practice makes a huge difference to times tables fluency which helps all aspects of Maths </a:t>
            </a:r>
          </a:p>
          <a:p>
            <a:endParaRPr lang="en-GB" dirty="0"/>
          </a:p>
          <a:p>
            <a:r>
              <a:rPr lang="en-GB" dirty="0" smtClean="0"/>
              <a:t>Children can login at any time at home and play. Teachers can see the progress they make.</a:t>
            </a:r>
          </a:p>
          <a:p>
            <a:endParaRPr lang="en-GB" dirty="0"/>
          </a:p>
          <a:p>
            <a:r>
              <a:rPr lang="en-GB" dirty="0" smtClean="0"/>
              <a:t>Certificates will be awarded in celebration assembly for Rock Stars, Rock Legends and Heroes. 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026" name="Picture 2" descr="Image result for tt rock sta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388" y="1430779"/>
            <a:ext cx="3099225" cy="142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6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English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English will continue to be taught with some texts from the Power of Reading Scheme</a:t>
            </a:r>
            <a:r>
              <a:rPr lang="en-GB" dirty="0" smtClean="0"/>
              <a:t>. We have started our term off with How To Train Your Dragon by Cressida Cowell.</a:t>
            </a:r>
          </a:p>
          <a:p>
            <a:endParaRPr lang="en-GB" dirty="0"/>
          </a:p>
          <a:p>
            <a:r>
              <a:rPr lang="en-GB" dirty="0" smtClean="0"/>
              <a:t>Whole class guided reading 3 times a week.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4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589240"/>
            <a:ext cx="2128838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ow to Train Your Dragon By Cressida Cowe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258049"/>
            <a:ext cx="1565454" cy="240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922803"/>
      </p:ext>
    </p:extLst>
  </p:cSld>
  <p:clrMapOvr>
    <a:masterClrMapping/>
  </p:clrMapOvr>
  <p:transition spd="slow" advTm="66639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845406" y="476672"/>
            <a:ext cx="6870700" cy="1066800"/>
          </a:xfrm>
        </p:spPr>
        <p:txBody>
          <a:bodyPr/>
          <a:lstStyle/>
          <a:p>
            <a:pPr algn="ctr"/>
            <a:r>
              <a:rPr lang="en-GB" altLang="en-US" dirty="0">
                <a:solidFill>
                  <a:schemeClr val="accent3">
                    <a:lumMod val="75000"/>
                  </a:schemeClr>
                </a:solidFill>
              </a:rPr>
              <a:t>Reading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988840"/>
            <a:ext cx="8202488" cy="446449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dirty="0"/>
              <a:t>Reading homework is </a:t>
            </a:r>
            <a:r>
              <a:rPr lang="en-GB" altLang="en-US" dirty="0" smtClean="0"/>
              <a:t>still very </a:t>
            </a:r>
            <a:r>
              <a:rPr lang="en-GB" altLang="en-US" dirty="0"/>
              <a:t>important!</a:t>
            </a:r>
          </a:p>
          <a:p>
            <a:pPr>
              <a:lnSpc>
                <a:spcPct val="90000"/>
              </a:lnSpc>
            </a:pPr>
            <a:endParaRPr lang="en-GB" altLang="en-US" dirty="0"/>
          </a:p>
          <a:p>
            <a:pPr>
              <a:lnSpc>
                <a:spcPct val="90000"/>
              </a:lnSpc>
            </a:pPr>
            <a:r>
              <a:rPr lang="en-GB" altLang="en-US" dirty="0" smtClean="0"/>
              <a:t>Aiming for every night.</a:t>
            </a:r>
            <a:endParaRPr lang="en-GB" altLang="en-US" dirty="0"/>
          </a:p>
          <a:p>
            <a:pPr marL="0" indent="0">
              <a:lnSpc>
                <a:spcPct val="90000"/>
              </a:lnSpc>
              <a:buNone/>
            </a:pPr>
            <a:endParaRPr lang="en-GB" altLang="en-US" dirty="0"/>
          </a:p>
          <a:p>
            <a:pPr>
              <a:lnSpc>
                <a:spcPct val="90000"/>
              </a:lnSpc>
            </a:pPr>
            <a:r>
              <a:rPr lang="en-GB" altLang="en-US" dirty="0"/>
              <a:t>Read to an adult or read independently – </a:t>
            </a:r>
            <a:r>
              <a:rPr lang="en-GB" altLang="en-US" b="1" i="1" dirty="0"/>
              <a:t>adult to sign the reading record weekly, child to fill in each night</a:t>
            </a:r>
            <a:r>
              <a:rPr lang="en-GB" altLang="en-US" b="1" i="1" dirty="0" smtClean="0"/>
              <a:t>.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b="1" i="1" dirty="0"/>
          </a:p>
          <a:p>
            <a:pPr>
              <a:lnSpc>
                <a:spcPct val="90000"/>
              </a:lnSpc>
            </a:pPr>
            <a:r>
              <a:rPr lang="en-GB" altLang="en-US" dirty="0" smtClean="0"/>
              <a:t>Children responsible for changing their own books in school.</a:t>
            </a:r>
            <a:endParaRPr lang="en-GB" altLang="en-US" dirty="0"/>
          </a:p>
        </p:txBody>
      </p:sp>
      <p:pic>
        <p:nvPicPr>
          <p:cNvPr id="5122" name="Picture 2" descr="Reading a book you hate? Stop right now | Books | The Guardi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02270"/>
            <a:ext cx="2692672" cy="1615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5634816"/>
      </p:ext>
    </p:extLst>
  </p:cSld>
  <p:clrMapOvr>
    <a:masterClrMapping/>
  </p:clrMapOvr>
  <p:transition spd="slow" advTm="60148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239" y="1052736"/>
            <a:ext cx="9021857" cy="537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38418"/>
      </p:ext>
    </p:extLst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timetable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89120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Spelling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Set on a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Tuesday and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due in 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Monday. </a:t>
            </a:r>
          </a:p>
          <a:p>
            <a:pPr marL="0" indent="0">
              <a:buNone/>
            </a:pP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Set on a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Friday,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due in on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Wednesday (mixture of TTRS, </a:t>
            </a:r>
            <a:r>
              <a:rPr lang="en-GB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MyMaths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and Prodigy). </a:t>
            </a:r>
          </a:p>
          <a:p>
            <a:endParaRPr lang="en-GB" sz="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Creative Curriculum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6 tasks need to be completed over the term. 3 of these need to be from the writing column and 3 from the creative column.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993936"/>
      </p:ext>
    </p:extLst>
  </p:cSld>
  <p:clrMapOvr>
    <a:masterClrMapping/>
  </p:clrMapOvr>
  <p:transition spd="slow" advTm="148719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4050" dirty="0"/>
              <a:t>Routines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343150"/>
            <a:ext cx="7543800" cy="403817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 smtClean="0"/>
              <a:t>Encourage </a:t>
            </a:r>
            <a:r>
              <a:rPr lang="en-GB" altLang="en-US" dirty="0"/>
              <a:t>your </a:t>
            </a:r>
            <a:r>
              <a:rPr lang="en-GB" altLang="en-US" dirty="0" smtClean="0"/>
              <a:t>child</a:t>
            </a:r>
            <a:r>
              <a:rPr lang="en-GB" altLang="en-US" dirty="0"/>
              <a:t> </a:t>
            </a:r>
            <a:r>
              <a:rPr lang="en-GB" altLang="en-US" dirty="0" smtClean="0"/>
              <a:t>to take responsibility for checking their book bag every day.</a:t>
            </a:r>
            <a:endParaRPr lang="en-GB" altLang="en-US" dirty="0"/>
          </a:p>
          <a:p>
            <a:pPr eaLnBrk="1" hangingPunct="1"/>
            <a:r>
              <a:rPr lang="en-GB" altLang="en-US" dirty="0" smtClean="0"/>
              <a:t>Collection and dropping off your child. Start of school day is 8:45 pm, for a soft start. End of the day is 3:15 pm.  Please let the office know if you are happy to allow your child to walk home unaccompanied.  </a:t>
            </a:r>
          </a:p>
          <a:p>
            <a:pPr eaLnBrk="1" hangingPunct="1"/>
            <a:r>
              <a:rPr lang="en-GB" altLang="en-US" dirty="0" smtClean="0"/>
              <a:t>Playtimes </a:t>
            </a:r>
            <a:r>
              <a:rPr lang="en-GB" altLang="en-US" dirty="0"/>
              <a:t>– healthy snacks and water</a:t>
            </a:r>
          </a:p>
          <a:p>
            <a:pPr eaLnBrk="1" hangingPunct="1"/>
            <a:r>
              <a:rPr lang="en-GB" altLang="en-US" dirty="0"/>
              <a:t>Lunchtimes </a:t>
            </a:r>
            <a:r>
              <a:rPr lang="en-GB" altLang="en-US" dirty="0" smtClean="0"/>
              <a:t>–see office for hot dinners.</a:t>
            </a:r>
          </a:p>
          <a:p>
            <a:pPr eaLnBrk="1" hangingPunct="1"/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13316" name="Picture 10" descr="j021769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96336" y="5740900"/>
            <a:ext cx="1309688" cy="108942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6465179"/>
      </p:ext>
    </p:extLst>
  </p:cSld>
  <p:clrMapOvr>
    <a:masterClrMapping/>
  </p:clrMapOvr>
  <p:transition advTm="86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4050" dirty="0" smtClean="0"/>
              <a:t>Residential</a:t>
            </a:r>
            <a:endParaRPr lang="en-GB" altLang="en-US" sz="4050" dirty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343150"/>
            <a:ext cx="7543800" cy="4038178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dirty="0" smtClean="0"/>
              <a:t>Off to New Forest to stay on a working farm.</a:t>
            </a:r>
            <a:endParaRPr lang="en-GB" altLang="en-US" dirty="0"/>
          </a:p>
          <a:p>
            <a:pPr eaLnBrk="1" hangingPunct="1"/>
            <a:r>
              <a:rPr lang="en-GB" altLang="en-US" dirty="0" smtClean="0"/>
              <a:t>Cedar 7</a:t>
            </a:r>
            <a:r>
              <a:rPr lang="en-GB" altLang="en-US" baseline="30000" dirty="0" smtClean="0"/>
              <a:t>th</a:t>
            </a:r>
            <a:r>
              <a:rPr lang="en-GB" altLang="en-US" dirty="0" smtClean="0"/>
              <a:t> – 9</a:t>
            </a:r>
            <a:r>
              <a:rPr lang="en-GB" altLang="en-US" baseline="30000" dirty="0" smtClean="0"/>
              <a:t>th</a:t>
            </a:r>
            <a:r>
              <a:rPr lang="en-GB" altLang="en-US" dirty="0" smtClean="0"/>
              <a:t> May</a:t>
            </a:r>
          </a:p>
          <a:p>
            <a:pPr eaLnBrk="1" hangingPunct="1"/>
            <a:r>
              <a:rPr lang="en-GB" altLang="en-US" dirty="0" smtClean="0"/>
              <a:t>Hawthorn 13</a:t>
            </a:r>
            <a:r>
              <a:rPr lang="en-GB" altLang="en-US" baseline="30000" dirty="0" smtClean="0"/>
              <a:t>th</a:t>
            </a:r>
            <a:r>
              <a:rPr lang="en-GB" altLang="en-US" dirty="0" smtClean="0"/>
              <a:t> – 15</a:t>
            </a:r>
            <a:r>
              <a:rPr lang="en-GB" altLang="en-US" baseline="30000" dirty="0" smtClean="0"/>
              <a:t>th</a:t>
            </a:r>
            <a:r>
              <a:rPr lang="en-GB" altLang="en-US" dirty="0" smtClean="0"/>
              <a:t> </a:t>
            </a:r>
            <a:endParaRPr lang="en-GB" altLang="en-US" dirty="0" smtClean="0"/>
          </a:p>
          <a:p>
            <a:pPr eaLnBrk="1" hangingPunct="1"/>
            <a:r>
              <a:rPr lang="en-GB" altLang="en-US" dirty="0" smtClean="0"/>
              <a:t>Details to follow</a:t>
            </a: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1026" name="Picture 2" descr="Farm Animals for kids – enchanting poster – Photowa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44104"/>
            <a:ext cx="4697288" cy="3353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8093918"/>
      </p:ext>
    </p:extLst>
  </p:cSld>
  <p:clrMapOvr>
    <a:masterClrMapping/>
  </p:clrMapOvr>
  <p:transition advTm="860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Communication with the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Reading Record</a:t>
            </a:r>
          </a:p>
          <a:p>
            <a:endParaRPr lang="en-GB" dirty="0" smtClean="0"/>
          </a:p>
          <a:p>
            <a:r>
              <a:rPr lang="en-GB" dirty="0" smtClean="0"/>
              <a:t>Class Dojo</a:t>
            </a:r>
          </a:p>
          <a:p>
            <a:endParaRPr lang="en-GB" dirty="0" smtClean="0"/>
          </a:p>
          <a:p>
            <a:r>
              <a:rPr lang="en-GB" dirty="0" smtClean="0"/>
              <a:t>Phone the school office</a:t>
            </a:r>
            <a:endParaRPr lang="en-GB" dirty="0"/>
          </a:p>
        </p:txBody>
      </p:sp>
      <p:pic>
        <p:nvPicPr>
          <p:cNvPr id="6146" name="Picture 2" descr="ClassDoj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422" y="2924944"/>
            <a:ext cx="3958378" cy="207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90747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/>
              <a:t>Any Questions?</a:t>
            </a:r>
            <a:endParaRPr lang="en-GB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43808" y="2348880"/>
            <a:ext cx="374441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68089818"/>
      </p:ext>
    </p:extLst>
  </p:cSld>
  <p:clrMapOvr>
    <a:masterClrMapping/>
  </p:clrMapOvr>
  <p:transition spd="slow" advTm="17943">
    <p:wipe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7.9|1.8|1.7|0.8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4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F0000"/>
      </a:accent1>
      <a:accent2>
        <a:srgbClr val="AE2314"/>
      </a:accent2>
      <a:accent3>
        <a:srgbClr val="EA7666"/>
      </a:accent3>
      <a:accent4>
        <a:srgbClr val="F1A499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Flow">
  <a:themeElements>
    <a:clrScheme name="Custom 2">
      <a:dk1>
        <a:sysClr val="windowText" lastClr="000000"/>
      </a:dk1>
      <a:lt1>
        <a:sysClr val="window" lastClr="FFFFFF"/>
      </a:lt1>
      <a:dk2>
        <a:srgbClr val="BF0000"/>
      </a:dk2>
      <a:lt2>
        <a:srgbClr val="FF9999"/>
      </a:lt2>
      <a:accent1>
        <a:srgbClr val="FF0000"/>
      </a:accent1>
      <a:accent2>
        <a:srgbClr val="FF0000"/>
      </a:accent2>
      <a:accent3>
        <a:srgbClr val="FF0000"/>
      </a:accent3>
      <a:accent4>
        <a:srgbClr val="FF0000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902</TotalTime>
  <Words>465</Words>
  <Application>Microsoft Office PowerPoint</Application>
  <PresentationFormat>On-screen Show (4:3)</PresentationFormat>
  <Paragraphs>107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Constantia</vt:lpstr>
      <vt:lpstr>Wingdings 2</vt:lpstr>
      <vt:lpstr>Flow</vt:lpstr>
      <vt:lpstr>3_Flow</vt:lpstr>
      <vt:lpstr>Office Theme</vt:lpstr>
      <vt:lpstr>Year 5 Meet the Teacher 2023</vt:lpstr>
      <vt:lpstr>Meet the team!</vt:lpstr>
      <vt:lpstr>Behaviour and Expectations </vt:lpstr>
      <vt:lpstr>School Uniform</vt:lpstr>
      <vt:lpstr>Discover</vt:lpstr>
      <vt:lpstr>Year 5 Curriculum </vt:lpstr>
      <vt:lpstr>PowerPoint Presentation</vt:lpstr>
      <vt:lpstr>English</vt:lpstr>
      <vt:lpstr>Reading</vt:lpstr>
      <vt:lpstr>PowerPoint Presentation</vt:lpstr>
      <vt:lpstr>Homework timetable</vt:lpstr>
      <vt:lpstr>Routines</vt:lpstr>
      <vt:lpstr>Residential</vt:lpstr>
      <vt:lpstr>Communication with the teacher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meeting</dc:title>
  <dc:creator>Manager</dc:creator>
  <cp:lastModifiedBy>Mrs Paton (Farnham Jnr)</cp:lastModifiedBy>
  <cp:revision>102</cp:revision>
  <dcterms:created xsi:type="dcterms:W3CDTF">2012-09-19T12:45:18Z</dcterms:created>
  <dcterms:modified xsi:type="dcterms:W3CDTF">2023-09-06T16:02:46Z</dcterms:modified>
</cp:coreProperties>
</file>